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 /><Relationship Id="rId2" Type="http://schemas.openxmlformats.org/package/2006/relationships/metadata/core-properties" Target="docProps/core.xml" /><Relationship Id="rId1" Type="http://schemas.openxmlformats.org/officeDocument/2006/relationships/officeDocument" Target="ppt/presentation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1"/>
  </p:notesMasterIdLst>
  <p:sldIdLst>
    <p:sldId id="274" r:id="rId2"/>
    <p:sldId id="256" r:id="rId3"/>
    <p:sldId id="257" r:id="rId4"/>
    <p:sldId id="259" r:id="rId5"/>
    <p:sldId id="271" r:id="rId6"/>
    <p:sldId id="258" r:id="rId7"/>
    <p:sldId id="260" r:id="rId8"/>
    <p:sldId id="261" r:id="rId9"/>
    <p:sldId id="272" r:id="rId10"/>
    <p:sldId id="262" r:id="rId11"/>
    <p:sldId id="263" r:id="rId12"/>
    <p:sldId id="264" r:id="rId13"/>
    <p:sldId id="268" r:id="rId14"/>
    <p:sldId id="267" r:id="rId15"/>
    <p:sldId id="265" r:id="rId16"/>
    <p:sldId id="266" r:id="rId17"/>
    <p:sldId id="269" r:id="rId18"/>
    <p:sldId id="270" r:id="rId19"/>
    <p:sldId id="273" r:id="rId20"/>
  </p:sldIdLst>
  <p:sldSz cx="14630400" cy="8229600"/>
  <p:notesSz cx="8229600" cy="14630400"/>
  <p:embeddedFontLst>
    <p:embeddedFont>
      <p:font typeface="Noto Sans TC" panose="020B0200000000000000"/>
      <p:regular r:id="rId22"/>
    </p:embeddedFont>
    <p:embeddedFont>
      <p:font typeface="Sora Medium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slide" Target="slides/slide12.xml" /><Relationship Id="rId18" Type="http://schemas.openxmlformats.org/officeDocument/2006/relationships/slide" Target="slides/slide17.xml" /><Relationship Id="rId26" Type="http://schemas.openxmlformats.org/officeDocument/2006/relationships/theme" Target="theme/theme1.xml" /><Relationship Id="rId3" Type="http://schemas.openxmlformats.org/officeDocument/2006/relationships/slide" Target="slides/slide2.xml" /><Relationship Id="rId21" Type="http://schemas.openxmlformats.org/officeDocument/2006/relationships/notesMaster" Target="notesMasters/notesMaster1.xml" /><Relationship Id="rId7" Type="http://schemas.openxmlformats.org/officeDocument/2006/relationships/slide" Target="slides/slide6.xml" /><Relationship Id="rId12" Type="http://schemas.openxmlformats.org/officeDocument/2006/relationships/slide" Target="slides/slide11.xml" /><Relationship Id="rId17" Type="http://schemas.openxmlformats.org/officeDocument/2006/relationships/slide" Target="slides/slide16.xml" /><Relationship Id="rId25" Type="http://schemas.openxmlformats.org/officeDocument/2006/relationships/viewProps" Target="viewProps.xml" /><Relationship Id="rId2" Type="http://schemas.openxmlformats.org/officeDocument/2006/relationships/slide" Target="slides/slide1.xml" /><Relationship Id="rId16" Type="http://schemas.openxmlformats.org/officeDocument/2006/relationships/slide" Target="slides/slide15.xml" /><Relationship Id="rId20" Type="http://schemas.openxmlformats.org/officeDocument/2006/relationships/slide" Target="slides/slide19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slide" Target="slides/slide10.xml" /><Relationship Id="rId24" Type="http://schemas.openxmlformats.org/officeDocument/2006/relationships/presProps" Target="presProps.xml" /><Relationship Id="rId5" Type="http://schemas.openxmlformats.org/officeDocument/2006/relationships/slide" Target="slides/slide4.xml" /><Relationship Id="rId15" Type="http://schemas.openxmlformats.org/officeDocument/2006/relationships/slide" Target="slides/slide14.xml" /><Relationship Id="rId23" Type="http://schemas.openxmlformats.org/officeDocument/2006/relationships/font" Target="fonts/font2.fntdata" /><Relationship Id="rId10" Type="http://schemas.openxmlformats.org/officeDocument/2006/relationships/slide" Target="slides/slide9.xml" /><Relationship Id="rId19" Type="http://schemas.openxmlformats.org/officeDocument/2006/relationships/slide" Target="slides/slide18.xml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slide" Target="slides/slide13.xml" /><Relationship Id="rId22" Type="http://schemas.openxmlformats.org/officeDocument/2006/relationships/font" Target="fonts/font1.fntdata" /><Relationship Id="rId27" Type="http://schemas.openxmlformats.org/officeDocument/2006/relationships/tableStyles" Target="tableStyles.xml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660900" y="0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716D64-FDE8-4890-8800-BF2692298223}" type="datetimeFigureOut">
              <a:t>2025. 04. 28.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273050" y="1828800"/>
            <a:ext cx="8775700" cy="493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3896975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660900" y="13896975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7C9515-A11F-4F9B-8BBC-77D7042F749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3721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 /><Relationship Id="rId1" Type="http://schemas.openxmlformats.org/officeDocument/2006/relationships/notesMaster" Target="../notesMasters/notesMaster1.xml" 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 /><Relationship Id="rId1" Type="http://schemas.openxmlformats.org/officeDocument/2006/relationships/notesMaster" Target="../notesMasters/notesMaster1.xml" 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 /><Relationship Id="rId1" Type="http://schemas.openxmlformats.org/officeDocument/2006/relationships/notesMaster" Target="../notesMasters/notesMaster1.xml" 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 /><Relationship Id="rId1" Type="http://schemas.openxmlformats.org/officeDocument/2006/relationships/notesMaster" Target="../notesMasters/notesMaster1.xml" 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 /><Relationship Id="rId1" Type="http://schemas.openxmlformats.org/officeDocument/2006/relationships/notesMaster" Target="../notesMasters/notesMaster1.xml" 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 /><Relationship Id="rId1" Type="http://schemas.openxmlformats.org/officeDocument/2006/relationships/notesMaster" Target="../notesMasters/notesMaster1.xml" 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 /><Relationship Id="rId1" Type="http://schemas.openxmlformats.org/officeDocument/2006/relationships/notesMaster" Target="../notesMasters/notesMaster1.xml" 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 /><Relationship Id="rId1" Type="http://schemas.openxmlformats.org/officeDocument/2006/relationships/notesMaster" Target="../notesMasters/notesMaster1.xml" 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 /><Relationship Id="rId1" Type="http://schemas.openxmlformats.org/officeDocument/2006/relationships/notesMaster" Target="../notesMasters/notesMaster1.xml" 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 /><Relationship Id="rId1" Type="http://schemas.openxmlformats.org/officeDocument/2006/relationships/notesMaster" Target="../notesMasters/notesMaster1.xml" 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 /><Relationship Id="rId1" Type="http://schemas.openxmlformats.org/officeDocument/2006/relationships/notesMaster" Target="../notesMasters/notesMaster1.xml" 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 /><Relationship Id="rId1" Type="http://schemas.openxmlformats.org/officeDocument/2006/relationships/notesMaster" Target="../notesMasters/notesMaster1.xml" 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 /><Relationship Id="rId1" Type="http://schemas.openxmlformats.org/officeDocument/2006/relationships/notesMaster" Target="../notesMasters/notesMaster1.xml" 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 /><Relationship Id="rId1" Type="http://schemas.openxmlformats.org/officeDocument/2006/relationships/notesMaster" Target="../notesMasters/notesMaster1.xml" 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 /><Relationship Id="rId1" Type="http://schemas.openxmlformats.org/officeDocument/2006/relationships/notesMaster" Target="../notesMasters/notesMaster1.xml" 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 /><Relationship Id="rId1" Type="http://schemas.openxmlformats.org/officeDocument/2006/relationships/notesMaster" Target="../notesMasters/notesMaster1.xml" 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 /><Relationship Id="rId1" Type="http://schemas.openxmlformats.org/officeDocument/2006/relationships/notesMaster" Target="../notesMasters/notesMaster1.xml" 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 /><Relationship Id="rId1" Type="http://schemas.openxmlformats.org/officeDocument/2006/relationships/notesMaster" Target="../notesMasters/notesMaster1.xml" 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E564FA-B183-0863-27DE-80E004197A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3180953-0273-53A8-2985-855CFC7D19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3ADA962-5308-6565-02E2-99C5029803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Let me introduce our project, called </a:t>
            </a:r>
            <a:r>
              <a:rPr lang="en-US" b="1" err="1"/>
              <a:t>FitConnect</a:t>
            </a:r>
            <a:r>
              <a:rPr lang="en-US"/>
              <a:t>.</a:t>
            </a:r>
            <a:br>
              <a:rPr lang="en-US">
                <a:cs typeface="+mn-lt"/>
              </a:rPr>
            </a:br>
            <a:r>
              <a:rPr lang="en-US"/>
              <a:t> We created this platform because we noticed that connecting personal trainers with potential clients is often complicated:</a:t>
            </a:r>
            <a:br>
              <a:rPr lang="en-US">
                <a:cs typeface="+mn-lt"/>
              </a:rPr>
            </a:br>
            <a:r>
              <a:rPr lang="en-US"/>
              <a:t> trainers struggle to reach the right audience, and clients have a hard time finding the right trainer.</a:t>
            </a:r>
          </a:p>
          <a:p>
            <a:r>
              <a:rPr lang="en-US"/>
              <a:t>Our goal was to bridge this gap by building a modern, online platform that makes connecting fast, simple, and transparent for both sides.</a:t>
            </a:r>
            <a:endParaRPr lang="en-US">
              <a:ea typeface="Calibri"/>
              <a:cs typeface="Calibri"/>
            </a:endParaRPr>
          </a:p>
          <a:p>
            <a:r>
              <a:rPr lang="en-US"/>
              <a:t>From the very beginning, we designed </a:t>
            </a:r>
            <a:r>
              <a:rPr lang="en-US" err="1"/>
              <a:t>FitConnect</a:t>
            </a:r>
            <a:r>
              <a:rPr lang="en-US"/>
              <a:t> in a way that allows clients to easily search, filter, and book appointments,</a:t>
            </a:r>
            <a:br>
              <a:rPr lang="en-US">
                <a:cs typeface="+mn-lt"/>
              </a:rPr>
            </a:br>
            <a:r>
              <a:rPr lang="en-US"/>
              <a:t> while trainers can create a professional, customizable profile and directly communicate with interested users.</a:t>
            </a:r>
            <a:endParaRPr lang="en-US">
              <a:ea typeface="Calibri"/>
              <a:cs typeface="Calibri"/>
            </a:endParaRPr>
          </a:p>
          <a:p>
            <a:r>
              <a:rPr lang="en-US"/>
              <a:t>We consciously decided to put the user experience at the center of our design process, because in a platform like this, easy and intuitive usage is absolutely key.</a:t>
            </a:r>
            <a:endParaRPr lang="en-US">
              <a:ea typeface="Calibri"/>
              <a:cs typeface="Calibri"/>
            </a:endParaRPr>
          </a:p>
          <a:p>
            <a:r>
              <a:rPr lang="en-US"/>
              <a:t>And finally, we made sure that the technical background also supports a smooth, modern interface that is not only efficient today, but also scalable for future improvements.</a:t>
            </a:r>
            <a:endParaRPr lang="en-US">
              <a:ea typeface="Calibri"/>
              <a:cs typeface="Calibri"/>
            </a:endParaRPr>
          </a:p>
          <a:p>
            <a:endParaRPr lang="en-US">
              <a:ea typeface="Calibri"/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 b="1"/>
              <a:t>Introducing FitConnect</a:t>
            </a:r>
            <a:r>
              <a:rPr lang="en-US"/>
              <a:t>:</a:t>
            </a:r>
            <a:br>
              <a:rPr lang="en-US"/>
            </a:br>
            <a:r>
              <a:rPr lang="en-US"/>
              <a:t> → "We built FitConnect to bridge the gap between trainers and clients."</a:t>
            </a:r>
          </a:p>
          <a:p>
            <a:pPr marL="171450" indent="-171450">
              <a:buFont typeface="Arial"/>
              <a:buChar char="•"/>
            </a:pPr>
            <a:r>
              <a:rPr lang="en-US" b="1"/>
              <a:t>Identifying the Problem</a:t>
            </a:r>
            <a:r>
              <a:rPr lang="en-US"/>
              <a:t>:</a:t>
            </a:r>
            <a:br>
              <a:rPr lang="en-US"/>
            </a:br>
            <a:r>
              <a:rPr lang="en-US"/>
              <a:t> → "Trainers struggle to reach clients, and clients can't easily find the right trainer."</a:t>
            </a:r>
          </a:p>
          <a:p>
            <a:pPr marL="171450" indent="-171450">
              <a:buFont typeface="Arial"/>
              <a:buChar char="•"/>
            </a:pPr>
            <a:r>
              <a:rPr lang="en-US" b="1"/>
              <a:t>What was our goal?</a:t>
            </a:r>
            <a:br>
              <a:rPr lang="en-US" b="1"/>
            </a:br>
            <a:r>
              <a:rPr lang="en-US" b="1"/>
              <a:t> → "Create a platform that makes connecting easy, fast, and transparent for both sides."</a:t>
            </a:r>
            <a:endParaRPr lang="en-US"/>
          </a:p>
          <a:p>
            <a:pPr marL="171450" indent="-171450">
              <a:buFont typeface="Arial"/>
              <a:buChar char="•"/>
            </a:pPr>
            <a:r>
              <a:rPr lang="en-US" b="1"/>
              <a:t>How did we solve it?</a:t>
            </a:r>
            <a:br>
              <a:rPr lang="en-US" b="1"/>
            </a:br>
            <a:r>
              <a:rPr lang="en-US" b="1"/>
              <a:t> → "Clients can easily search, filter, and book; trainers can create customizable profiles and communicate directly."</a:t>
            </a:r>
            <a:endParaRPr lang="en-US"/>
          </a:p>
          <a:p>
            <a:pPr marL="171450" indent="-171450">
              <a:buFont typeface="Arial"/>
              <a:buChar char="•"/>
            </a:pPr>
            <a:r>
              <a:rPr lang="en-US" b="1"/>
              <a:t>Conscious design choices</a:t>
            </a:r>
            <a:r>
              <a:rPr lang="en-US"/>
              <a:t>:</a:t>
            </a:r>
            <a:br>
              <a:rPr lang="en-US"/>
            </a:br>
            <a:r>
              <a:rPr lang="en-US"/>
              <a:t> → "We made user experience our top priority from the beginning."</a:t>
            </a:r>
          </a:p>
          <a:p>
            <a:pPr marL="171450" indent="-171450">
              <a:buFont typeface="Arial"/>
              <a:buChar char="•"/>
            </a:pPr>
            <a:r>
              <a:rPr lang="en-US" b="1"/>
              <a:t>Why this setup?</a:t>
            </a:r>
            <a:br>
              <a:rPr lang="en-US" b="1"/>
            </a:br>
            <a:r>
              <a:rPr lang="en-US" b="1"/>
              <a:t> → "We wanted a modern, fast, and scalable platform ready for future development."</a:t>
            </a:r>
            <a:endParaRPr lang="en-US"/>
          </a:p>
          <a:p>
            <a:endParaRPr lang="en-US">
              <a:ea typeface="Calibri" panose="020F0502020204030204"/>
              <a:cs typeface="Calibri" panose="020F0502020204030204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EE402B-E910-6669-9396-74623415136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9423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Dávid angol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Ezen a dián a </a:t>
            </a:r>
            <a:r>
              <a:rPr lang="hu-HU" dirty="0" err="1"/>
              <a:t>FitConnect</a:t>
            </a:r>
            <a:r>
              <a:rPr lang="hu-HU" dirty="0"/>
              <a:t> alkalmazásunk fő logikai egységeit szeretném bemutatni, amelyeket mi a projektben </a:t>
            </a:r>
            <a:r>
              <a:rPr lang="hu-HU" dirty="0" err="1"/>
              <a:t>hook</a:t>
            </a:r>
            <a:r>
              <a:rPr lang="hu-HU" dirty="0"/>
              <a:t>-oknak neveztünk el.
A kontrollereket, vagy </a:t>
            </a:r>
            <a:r>
              <a:rPr lang="hu-HU" dirty="0" err="1"/>
              <a:t>hook-okat</a:t>
            </a:r>
            <a:r>
              <a:rPr lang="hu-HU" dirty="0"/>
              <a:t> azért alakítottuk ki, hogy az adatok feldolgozását, a működési logikát </a:t>
            </a:r>
            <a:r>
              <a:rPr lang="hu-HU" dirty="0" err="1"/>
              <a:t>szétválasszuk</a:t>
            </a:r>
            <a:r>
              <a:rPr lang="hu-HU" dirty="0"/>
              <a:t> a megjelenítéstől, és így a rendszer átláthatóbb, könnyebben karbantartható legyen.
Az első a felhasználói kontroller, ami a regisztrációért, bejelentkezésért és a felhasználói profilok módosításáért felelős.
Ez a kontroller biztosítja az </a:t>
            </a:r>
            <a:r>
              <a:rPr lang="hu-HU" dirty="0" err="1"/>
              <a:t>autentikációt</a:t>
            </a:r>
            <a:r>
              <a:rPr lang="hu-HU" dirty="0"/>
              <a:t> és a jogosultságok kezelését is, így garantálva a biztonságos belépést és adathozzáférést.
A tréner kontroller az edzői profilokkal foglalkozik:
profilok létrehozása, módosítása, valamint olyan kiegészítő adatok kezelése tartozik ide, mint a szakterületek, beszélt nyelvek vagy a képesítések.
A foglalási kontroller kezeli az időpontfoglalásokat:
új foglalások létrehozása, meglévők módosítása vagy törlése, valamint automatikus email értesítések küldése az érintett feleknek.
Végül a közösségi kontroller felelős a platform közösségi funkcióiért, mint a posztok, kommentek és </a:t>
            </a:r>
            <a:r>
              <a:rPr lang="hu-HU" dirty="0" err="1"/>
              <a:t>like</a:t>
            </a:r>
            <a:r>
              <a:rPr lang="hu-HU" dirty="0"/>
              <a:t>-ok kezelése.
Ez lehetővé teszi, hogy az edzők és az ügyfelek egy közös, aktív közösséget alkossanak a platformon belül.</a:t>
            </a:r>
          </a:p>
          <a:p>
            <a:endParaRPr lang="hu-HU" dirty="0"/>
          </a:p>
          <a:p>
            <a:endParaRPr lang="hu-HU" dirty="0"/>
          </a:p>
          <a:p>
            <a:r>
              <a:rPr lang="hu-HU" dirty="0"/>
              <a:t>Általános bevezető:
→ </a:t>
            </a:r>
            <a:r>
              <a:rPr lang="hu-HU" dirty="0" err="1"/>
              <a:t>Hook</a:t>
            </a:r>
            <a:r>
              <a:rPr lang="hu-HU" dirty="0"/>
              <a:t>-ok = logikai egységek → adatok feldolgozása elkülönítve.
Felhasználói kontroller:
→ Regisztráció, bejelentkezés, profilmódosítás, jogosultságok kezelése.
Edzői kontroller:
→ Edzői profilok, szakterületek, nyelvek, képesítések kezelése.
Foglalási kontroller:
→ Időpontfoglalások létrehozása, módosítása, törlése, email értesítések.
Közösségi kontroller:
→ Posztok, kommentek, </a:t>
            </a:r>
            <a:r>
              <a:rPr lang="hu-HU" dirty="0" err="1"/>
              <a:t>like</a:t>
            </a:r>
            <a:r>
              <a:rPr lang="hu-HU" dirty="0"/>
              <a:t>-ok kezelése → közösségi funkciók.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Chen magyar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Dávid magyar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Chen magyar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hu-HU">
                <a:ea typeface="Calibri"/>
                <a:cs typeface="Calibri"/>
              </a:rPr>
              <a:t>A </a:t>
            </a:r>
            <a:r>
              <a:rPr lang="hu-HU" err="1">
                <a:ea typeface="Calibri"/>
                <a:cs typeface="Calibri"/>
              </a:rPr>
              <a:t>FitConnect</a:t>
            </a:r>
            <a:r>
              <a:rPr lang="hu-HU">
                <a:ea typeface="Calibri"/>
                <a:cs typeface="Calibri"/>
              </a:rPr>
              <a:t> tesztelése során elsősorban funkcionális és felhasználói élmény tesztelést végeztünk.
Minden fő funkciót külön-külön ellenőriztünk, például a regisztrációt, az edzői profilok kezelését, az időpontfoglalást és az üzenetküldést is.
Fontosnak tartottuk, hogy mind edzői, mind ügyfél szerepkörben is leteszteljük a működést, hogy minden funkció megbízhatóan és hibamentesen működjön.
Emellett nagy hangsúlyt fektettünk a felhasználói élmény tesztelésére is.
Valós felhasználók próbálták ki az oldalt különböző eszközökön — mobilon, </a:t>
            </a:r>
            <a:r>
              <a:rPr lang="hu-HU" err="1">
                <a:ea typeface="Calibri"/>
                <a:cs typeface="Calibri"/>
              </a:rPr>
              <a:t>tableten</a:t>
            </a:r>
            <a:r>
              <a:rPr lang="hu-HU">
                <a:ea typeface="Calibri"/>
                <a:cs typeface="Calibri"/>
              </a:rPr>
              <a:t> és asztali gépen — hogy megbizonyosodjunk róla, minden képernyőméreten megfelelően működik az alkalmazás.
A dián látható táblázatban néhány konkrét tesztesetet is bemutatunk példaként, ahol kezdeti problémákat fedeztünk fel és javítottunk ki.
Összességében a célunk az volt, hogy egy hibamentes, felhasználóbarát platformot hozzunk létre.</a:t>
            </a:r>
          </a:p>
          <a:p>
            <a:pPr lvl="1"/>
            <a:endParaRPr lang="hu-HU"/>
          </a:p>
          <a:p>
            <a:pPr lvl="1"/>
            <a:endParaRPr lang="hu-HU"/>
          </a:p>
          <a:p>
            <a:pPr lvl="1"/>
            <a:r>
              <a:rPr lang="hu-HU"/>
              <a:t>Funkcionális tesztelés: fő funkciók ellenőrzése → regisztráció, foglalás, üzenetküldés.
Szerepkörök szerinti tesztelés: edzőként és ügyfélként is.
Felhasználói élmény tesztelése: különböző eszközökön, böngészőkön.
Cél: hibák felderítése, felhasználói élmény javítása.
Táblázat: példák hibákra és javításokra.</a:t>
            </a:r>
          </a:p>
          <a:p>
            <a:pPr lvl="1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Chen magyar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Dávid magyar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Chen </a:t>
            </a:r>
            <a:r>
              <a:rPr lang="en-US" err="1">
                <a:ea typeface="Calibri"/>
                <a:cs typeface="Calibri"/>
              </a:rPr>
              <a:t>magyar</a:t>
            </a:r>
            <a:r>
              <a:rPr lang="en-US">
                <a:ea typeface="Calibri"/>
                <a:cs typeface="Calibri"/>
              </a:rPr>
              <a:t>: </a:t>
            </a:r>
            <a:r>
              <a:rPr lang="en-US" err="1">
                <a:ea typeface="Calibri"/>
                <a:cs typeface="Calibri"/>
              </a:rPr>
              <a:t>jobb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oldali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rész</a:t>
            </a:r>
            <a:r>
              <a:rPr lang="en-US">
                <a:ea typeface="Calibri"/>
                <a:cs typeface="Calibri"/>
              </a:rPr>
              <a:t>, Dávid </a:t>
            </a:r>
            <a:r>
              <a:rPr lang="en-US" err="1">
                <a:ea typeface="Calibri"/>
                <a:cs typeface="Calibri"/>
              </a:rPr>
              <a:t>magyar</a:t>
            </a:r>
            <a:r>
              <a:rPr lang="en-US">
                <a:ea typeface="Calibri"/>
                <a:cs typeface="Calibri"/>
              </a:rPr>
              <a:t>: </a:t>
            </a:r>
            <a:r>
              <a:rPr lang="en-US" err="1">
                <a:ea typeface="Calibri"/>
                <a:cs typeface="Calibri"/>
              </a:rPr>
              <a:t>bal</a:t>
            </a:r>
            <a:r>
              <a:rPr lang="en-US">
                <a:ea typeface="Calibri"/>
                <a:cs typeface="Calibri"/>
              </a:rPr>
              <a:t> oldali rész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D00641-2D34-2A00-E567-070C1D05AA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3CD127E-D5C2-B7E4-B199-639DA5F823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90914C6-E7D7-2F58-C060-8C1E26D0E5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EF009-7009-5F38-A318-FA992E69CE6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8621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Let me introduce our project, called </a:t>
            </a:r>
            <a:r>
              <a:rPr lang="en-US" b="1" err="1"/>
              <a:t>FitConnect</a:t>
            </a:r>
            <a:r>
              <a:rPr lang="en-US"/>
              <a:t>.</a:t>
            </a:r>
            <a:br>
              <a:rPr lang="en-US">
                <a:cs typeface="+mn-lt"/>
              </a:rPr>
            </a:br>
            <a:r>
              <a:rPr lang="en-US"/>
              <a:t> We created this platform because we noticed that connecting personal trainers with potential clients is often complicated:</a:t>
            </a:r>
            <a:br>
              <a:rPr lang="en-US">
                <a:cs typeface="+mn-lt"/>
              </a:rPr>
            </a:br>
            <a:r>
              <a:rPr lang="en-US"/>
              <a:t> trainers struggle to reach the right audience, and clients have a hard time finding the right trainer.</a:t>
            </a:r>
          </a:p>
          <a:p>
            <a:r>
              <a:rPr lang="en-US"/>
              <a:t>Our goal was to bridge this gap by building a modern, online platform that makes connecting fast, simple, and transparent for both sides.</a:t>
            </a:r>
            <a:endParaRPr lang="en-US">
              <a:ea typeface="Calibri" panose="020F0502020204030204"/>
              <a:cs typeface="Calibri" panose="020F0502020204030204"/>
            </a:endParaRPr>
          </a:p>
          <a:p>
            <a:r>
              <a:rPr lang="en-US"/>
              <a:t>From the very beginning, we designed </a:t>
            </a:r>
            <a:r>
              <a:rPr lang="en-US" err="1"/>
              <a:t>FitConnect</a:t>
            </a:r>
            <a:r>
              <a:rPr lang="en-US"/>
              <a:t> in a way that allows clients to easily search, filter, and book appointments,</a:t>
            </a:r>
            <a:br>
              <a:rPr lang="en-US">
                <a:cs typeface="+mn-lt"/>
              </a:rPr>
            </a:br>
            <a:r>
              <a:rPr lang="en-US"/>
              <a:t> while trainers can create a professional, customizable profile and directly communicate with interested users.</a:t>
            </a:r>
            <a:endParaRPr lang="en-US">
              <a:ea typeface="Calibri" panose="020F0502020204030204"/>
              <a:cs typeface="Calibri" panose="020F0502020204030204"/>
            </a:endParaRPr>
          </a:p>
          <a:p>
            <a:r>
              <a:rPr lang="en-US"/>
              <a:t>We consciously decided to put the user experience at the center of our design process, because in a platform like this, easy and intuitive usage is absolutely key.</a:t>
            </a:r>
            <a:endParaRPr lang="en-US">
              <a:ea typeface="Calibri" panose="020F0502020204030204"/>
              <a:cs typeface="Calibri" panose="020F0502020204030204"/>
            </a:endParaRPr>
          </a:p>
          <a:p>
            <a:r>
              <a:rPr lang="en-US"/>
              <a:t>And finally, we made sure that the technical background also supports a smooth, modern interface that is not only efficient today, but also scalable for future improvements.</a:t>
            </a:r>
            <a:endParaRPr lang="en-US">
              <a:ea typeface="Calibri" panose="020F0502020204030204"/>
              <a:cs typeface="Calibri" panose="020F0502020204030204"/>
            </a:endParaRPr>
          </a:p>
          <a:p>
            <a:endParaRPr lang="en-US">
              <a:ea typeface="Calibri" panose="020F0502020204030204"/>
              <a:cs typeface="Calibri" panose="020F0502020204030204"/>
            </a:endParaRPr>
          </a:p>
          <a:p>
            <a:pPr marL="171450" indent="-171450">
              <a:buFont typeface="Arial"/>
              <a:buChar char="•"/>
            </a:pPr>
            <a:r>
              <a:rPr lang="en-US" b="1"/>
              <a:t>Introducing FitConnect</a:t>
            </a:r>
            <a:r>
              <a:rPr lang="en-US"/>
              <a:t>:</a:t>
            </a:r>
            <a:br>
              <a:rPr lang="en-US"/>
            </a:br>
            <a:r>
              <a:rPr lang="en-US"/>
              <a:t> → "We built FitConnect to bridge the gap between trainers and clients."</a:t>
            </a:r>
          </a:p>
          <a:p>
            <a:pPr marL="171450" indent="-171450">
              <a:buFont typeface="Arial"/>
              <a:buChar char="•"/>
            </a:pPr>
            <a:r>
              <a:rPr lang="en-US" b="1"/>
              <a:t>Identifying the Problem</a:t>
            </a:r>
            <a:r>
              <a:rPr lang="en-US"/>
              <a:t>:</a:t>
            </a:r>
            <a:br>
              <a:rPr lang="en-US"/>
            </a:br>
            <a:r>
              <a:rPr lang="en-US"/>
              <a:t> → "Trainers struggle to reach clients, and clients can't easily find the right trainer."</a:t>
            </a:r>
          </a:p>
          <a:p>
            <a:pPr marL="171450" indent="-171450">
              <a:buFont typeface="Arial"/>
              <a:buChar char="•"/>
            </a:pPr>
            <a:r>
              <a:rPr lang="en-US" b="1"/>
              <a:t>What was our goal?</a:t>
            </a:r>
            <a:br>
              <a:rPr lang="en-US" b="1"/>
            </a:br>
            <a:r>
              <a:rPr lang="en-US" b="1"/>
              <a:t> → "Create a platform that makes connecting easy, fast, and transparent for both sides."</a:t>
            </a:r>
            <a:endParaRPr lang="en-US"/>
          </a:p>
          <a:p>
            <a:pPr marL="171450" indent="-171450">
              <a:buFont typeface="Arial"/>
              <a:buChar char="•"/>
            </a:pPr>
            <a:r>
              <a:rPr lang="en-US" b="1"/>
              <a:t>How did we solve it?</a:t>
            </a:r>
            <a:br>
              <a:rPr lang="en-US" b="1"/>
            </a:br>
            <a:r>
              <a:rPr lang="en-US" b="1"/>
              <a:t> → "Clients can easily search, filter, and book; trainers can create customizable profiles and communicate directly."</a:t>
            </a:r>
            <a:endParaRPr lang="en-US"/>
          </a:p>
          <a:p>
            <a:pPr marL="171450" indent="-171450">
              <a:buFont typeface="Arial"/>
              <a:buChar char="•"/>
            </a:pPr>
            <a:r>
              <a:rPr lang="en-US" b="1"/>
              <a:t>Conscious design choices</a:t>
            </a:r>
            <a:r>
              <a:rPr lang="en-US"/>
              <a:t>:</a:t>
            </a:r>
            <a:br>
              <a:rPr lang="en-US"/>
            </a:br>
            <a:r>
              <a:rPr lang="en-US"/>
              <a:t> → "We made user experience our top priority from the beginning."</a:t>
            </a:r>
          </a:p>
          <a:p>
            <a:pPr marL="171450" indent="-171450">
              <a:buFont typeface="Arial"/>
              <a:buChar char="•"/>
            </a:pPr>
            <a:r>
              <a:rPr lang="en-US" b="1"/>
              <a:t>Why this setup?</a:t>
            </a:r>
            <a:br>
              <a:rPr lang="en-US" b="1"/>
            </a:br>
            <a:r>
              <a:rPr lang="en-US" b="1"/>
              <a:t> → "We wanted a modern, fast, and scalable platform ready for future development."</a:t>
            </a:r>
            <a:endParaRPr lang="en-US"/>
          </a:p>
          <a:p>
            <a:endParaRPr lang="en-US">
              <a:ea typeface="Calibri" panose="020F0502020204030204"/>
              <a:cs typeface="Calibri" panose="020F050202020403020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Chen angol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>
                <a:ea typeface="Calibri"/>
                <a:cs typeface="Calibri"/>
              </a:rPr>
              <a:t>Elsö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fele</a:t>
            </a:r>
            <a:r>
              <a:rPr lang="en-US">
                <a:ea typeface="Calibri"/>
                <a:cs typeface="Calibri"/>
              </a:rPr>
              <a:t> Chen. </a:t>
            </a:r>
            <a:r>
              <a:rPr lang="en-US" err="1">
                <a:ea typeface="Calibri"/>
                <a:cs typeface="Calibri"/>
              </a:rPr>
              <a:t>Második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fele</a:t>
            </a:r>
            <a:r>
              <a:rPr lang="en-US">
                <a:ea typeface="Calibri"/>
                <a:cs typeface="Calibri"/>
              </a:rPr>
              <a:t> Dávid </a:t>
            </a:r>
            <a:r>
              <a:rPr lang="en-US" err="1">
                <a:ea typeface="Calibri"/>
                <a:cs typeface="Calibri"/>
              </a:rPr>
              <a:t>angol</a:t>
            </a:r>
          </a:p>
          <a:p>
            <a:endParaRPr lang="en-US">
              <a:ea typeface="Calibri"/>
              <a:cs typeface="Calibri"/>
            </a:endParaRPr>
          </a:p>
          <a:p>
            <a:endParaRPr lang="en-US">
              <a:ea typeface="Calibri"/>
              <a:cs typeface="Calibri"/>
            </a:endParaRPr>
          </a:p>
          <a:p>
            <a:r>
              <a:rPr lang="en-US">
                <a:ea typeface="Calibri"/>
                <a:cs typeface="Calibri"/>
              </a:rPr>
              <a:t>Dávid</a:t>
            </a:r>
          </a:p>
          <a:p>
            <a:endParaRPr lang="en-US">
              <a:ea typeface="Calibri"/>
              <a:cs typeface="Calibri"/>
            </a:endParaRPr>
          </a:p>
          <a:p>
            <a:r>
              <a:rPr lang="en-US"/>
              <a:t>(Now I'd like to briefly introduce the technologies and skills we used during the development of </a:t>
            </a:r>
            <a:r>
              <a:rPr lang="en-US" err="1"/>
              <a:t>FitConnect</a:t>
            </a:r>
            <a:r>
              <a:rPr lang="en-US"/>
              <a:t>.</a:t>
            </a:r>
            <a:endParaRPr lang="en-US">
              <a:ea typeface="Calibri"/>
              <a:cs typeface="Calibri"/>
            </a:endParaRPr>
          </a:p>
          <a:p>
            <a:r>
              <a:rPr lang="en-US"/>
              <a:t>For the frontend, we chose some of the most modern tools:</a:t>
            </a:r>
            <a:br>
              <a:rPr lang="en-US">
                <a:cs typeface="+mn-lt"/>
              </a:rPr>
            </a:br>
            <a:r>
              <a:rPr lang="en-US"/>
              <a:t> React 18.3.1 as our main framework, TypeScript for type safety, Vite for a fast development environment,</a:t>
            </a:r>
            <a:br>
              <a:rPr lang="en-US">
                <a:cs typeface="+mn-lt"/>
              </a:rPr>
            </a:br>
            <a:r>
              <a:rPr lang="en-US"/>
              <a:t> and Tailwind CSS and </a:t>
            </a:r>
            <a:r>
              <a:rPr lang="en-US" err="1"/>
              <a:t>Shadcn</a:t>
            </a:r>
            <a:r>
              <a:rPr lang="en-US"/>
              <a:t>/</a:t>
            </a:r>
            <a:r>
              <a:rPr lang="en-US" err="1"/>
              <a:t>ui</a:t>
            </a:r>
            <a:r>
              <a:rPr lang="en-US"/>
              <a:t> for a clean, responsive design.</a:t>
            </a:r>
            <a:br>
              <a:rPr lang="en-US">
                <a:cs typeface="+mn-lt"/>
              </a:rPr>
            </a:br>
            <a:r>
              <a:rPr lang="en-US"/>
              <a:t> For handling icons, we used the </a:t>
            </a:r>
            <a:r>
              <a:rPr lang="en-US" err="1"/>
              <a:t>Lucide</a:t>
            </a:r>
            <a:r>
              <a:rPr lang="en-US"/>
              <a:t>-react library.)</a:t>
            </a:r>
            <a:endParaRPr lang="en-US">
              <a:ea typeface="Calibri"/>
              <a:cs typeface="Calibri"/>
            </a:endParaRPr>
          </a:p>
          <a:p>
            <a:endParaRPr lang="en-US"/>
          </a:p>
          <a:p>
            <a:r>
              <a:rPr lang="en-US"/>
              <a:t>On the backend side, we worked with Node.js and </a:t>
            </a:r>
            <a:r>
              <a:rPr lang="en-US" err="1"/>
              <a:t>npm</a:t>
            </a:r>
            <a:r>
              <a:rPr lang="en-US"/>
              <a:t>, and we stored our data in a PostgreSQL database using the </a:t>
            </a:r>
            <a:r>
              <a:rPr lang="en-US" err="1"/>
              <a:t>Supabase</a:t>
            </a:r>
            <a:r>
              <a:rPr lang="en-US"/>
              <a:t> platform.</a:t>
            </a:r>
            <a:br>
              <a:rPr lang="en-US">
                <a:cs typeface="+mn-lt"/>
              </a:rPr>
            </a:br>
            <a:r>
              <a:rPr lang="en-US"/>
              <a:t> This allowed us to manage user, coach, and booking data efficiently and securely.</a:t>
            </a:r>
            <a:endParaRPr lang="en-US">
              <a:ea typeface="Calibri"/>
              <a:cs typeface="Calibri"/>
            </a:endParaRPr>
          </a:p>
          <a:p>
            <a:r>
              <a:rPr lang="en-US"/>
              <a:t>For version control, we used Git and GitHub to collaborate smoothly and to track all development stages.</a:t>
            </a:r>
            <a:endParaRPr lang="en-US">
              <a:ea typeface="Calibri"/>
              <a:cs typeface="Calibri"/>
            </a:endParaRPr>
          </a:p>
          <a:p>
            <a:r>
              <a:rPr lang="en-US"/>
              <a:t>Finally, I'd like to mention the role of artificial intelligence:</a:t>
            </a:r>
            <a:br>
              <a:rPr lang="en-US">
                <a:cs typeface="+mn-lt"/>
              </a:rPr>
            </a:br>
            <a:r>
              <a:rPr lang="en-US"/>
              <a:t> ChatGPT was available as a built-in extension in our Visual Studio Code development environment.</a:t>
            </a:r>
            <a:endParaRPr lang="en-US">
              <a:ea typeface="Calibri"/>
              <a:cs typeface="Calibri"/>
            </a:endParaRPr>
          </a:p>
          <a:p>
            <a:endParaRPr lang="en-US">
              <a:ea typeface="Calibri"/>
              <a:cs typeface="Calibri"/>
            </a:endParaRPr>
          </a:p>
          <a:p>
            <a:endParaRPr lang="en-US"/>
          </a:p>
          <a:p>
            <a:r>
              <a:rPr lang="en-US"/>
              <a:t>(As for artificial intelligence, using ChatGPT was a conscious decision we made.</a:t>
            </a:r>
            <a:br>
              <a:rPr lang="en-US">
                <a:cs typeface="+mn-lt"/>
              </a:rPr>
            </a:br>
            <a:r>
              <a:rPr lang="en-US"/>
              <a:t> We treated it as a development tool: using it to find quicker solutions to technical problems, to get ideas for coding challenges, and to validate our approaches when needed.</a:t>
            </a:r>
            <a:br>
              <a:rPr lang="en-US">
                <a:cs typeface="+mn-lt"/>
              </a:rPr>
            </a:br>
            <a:r>
              <a:rPr lang="en-US"/>
              <a:t> It’s important to emphasize that we didn’t use AI to replace our own work — it simply made our development process more efficient, structured, and thoughtful.)</a:t>
            </a:r>
            <a:endParaRPr lang="en-US">
              <a:ea typeface="Calibri"/>
              <a:cs typeface="Calibri"/>
            </a:endParaRPr>
          </a:p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D14426-C36D-D991-B258-C78CF9D547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440BD95-DAD4-2531-9D82-55E2AA0DF39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AF2F354-9941-97A4-AD01-5EB4C63A67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Chen angol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22B1F8-3ED2-0F59-374E-10E8661A254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0817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Now, I’d like to walk you through the main features of the </a:t>
            </a:r>
            <a:r>
              <a:rPr lang="en-US" err="1"/>
              <a:t>FitConnect</a:t>
            </a:r>
            <a:r>
              <a:rPr lang="en-US"/>
              <a:t> platform, which form the foundation of the whole system.</a:t>
            </a:r>
          </a:p>
          <a:p>
            <a:r>
              <a:rPr lang="en-US"/>
              <a:t>First, let’s talk about the </a:t>
            </a:r>
            <a:r>
              <a:rPr lang="en-US" b="1"/>
              <a:t>User Account</a:t>
            </a:r>
            <a:r>
              <a:rPr lang="en-US"/>
              <a:t> feature.</a:t>
            </a:r>
            <a:br>
              <a:rPr lang="en-US">
                <a:cs typeface="+mn-lt"/>
              </a:rPr>
            </a:br>
            <a:r>
              <a:rPr lang="en-US"/>
              <a:t> We designed separate dashboards for coaches and clients, so everyone can manage the data relevant to their specific role.</a:t>
            </a:r>
            <a:br>
              <a:rPr lang="en-US">
                <a:cs typeface="+mn-lt"/>
              </a:rPr>
            </a:br>
            <a:r>
              <a:rPr lang="en-US"/>
              <a:t> Coaches can update their professional details, such as experience, pricing, and specialties, while clients can manage their personal information and settings.</a:t>
            </a:r>
            <a:br>
              <a:rPr lang="en-US">
                <a:cs typeface="+mn-lt"/>
              </a:rPr>
            </a:br>
            <a:r>
              <a:rPr lang="en-US"/>
              <a:t> This role-based account structure ensures that users only see what they actually need, keeping the platform simple and intuitive.</a:t>
            </a:r>
          </a:p>
          <a:p>
            <a:r>
              <a:rPr lang="en-US"/>
              <a:t>Next is our </a:t>
            </a:r>
            <a:r>
              <a:rPr lang="en-US" b="1"/>
              <a:t>Booking System</a:t>
            </a:r>
            <a:r>
              <a:rPr lang="en-US"/>
              <a:t>.</a:t>
            </a:r>
            <a:br>
              <a:rPr lang="en-US">
                <a:cs typeface="+mn-lt"/>
              </a:rPr>
            </a:br>
            <a:r>
              <a:rPr lang="en-US"/>
              <a:t> We built an integrated calendar where clients can view and book available time slots offered by coaches.</a:t>
            </a:r>
            <a:br>
              <a:rPr lang="en-US">
                <a:cs typeface="+mn-lt"/>
              </a:rPr>
            </a:br>
            <a:r>
              <a:rPr lang="en-US"/>
              <a:t> Once a booking is made, both sides automatically receive a confirmation, making the scheduling process clear and organized.</a:t>
            </a:r>
            <a:br>
              <a:rPr lang="en-US">
                <a:cs typeface="+mn-lt"/>
              </a:rPr>
            </a:br>
            <a:r>
              <a:rPr lang="en-US"/>
              <a:t> We deliberately chose a calendar-based system because it helps both coaches and clients easily keep track of upcoming sessions and free time slots in one place.</a:t>
            </a:r>
          </a:p>
          <a:p>
            <a:r>
              <a:rPr lang="en-US"/>
              <a:t>Finally, I’d like to highlight our </a:t>
            </a:r>
            <a:r>
              <a:rPr lang="en-US" b="1"/>
              <a:t>Private Messaging Portal</a:t>
            </a:r>
            <a:r>
              <a:rPr lang="en-US"/>
              <a:t>.</a:t>
            </a:r>
            <a:br>
              <a:rPr lang="en-US">
                <a:cs typeface="+mn-lt"/>
              </a:rPr>
            </a:br>
            <a:r>
              <a:rPr lang="en-US"/>
              <a:t> This feature allows coaches and clients to communicate directly with each other — whether to ask questions, discuss training details, or confirm appointments.</a:t>
            </a:r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Chen angol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err="1">
                <a:ea typeface="Calibri"/>
                <a:cs typeface="Calibri"/>
              </a:rPr>
              <a:t>On</a:t>
            </a:r>
            <a:r>
              <a:rPr lang="hu-HU">
                <a:ea typeface="Calibri"/>
                <a:cs typeface="Calibri"/>
              </a:rPr>
              <a:t> </a:t>
            </a:r>
            <a:r>
              <a:rPr lang="hu-HU" err="1">
                <a:ea typeface="Calibri"/>
                <a:cs typeface="Calibri"/>
              </a:rPr>
              <a:t>this</a:t>
            </a:r>
            <a:r>
              <a:rPr lang="hu-HU">
                <a:ea typeface="Calibri"/>
                <a:cs typeface="Calibri"/>
              </a:rPr>
              <a:t> </a:t>
            </a:r>
            <a:r>
              <a:rPr lang="hu-HU" err="1">
                <a:ea typeface="Calibri"/>
                <a:cs typeface="Calibri"/>
              </a:rPr>
              <a:t>slide</a:t>
            </a:r>
            <a:r>
              <a:rPr lang="hu-HU">
                <a:ea typeface="Calibri"/>
                <a:cs typeface="Calibri"/>
              </a:rPr>
              <a:t>, </a:t>
            </a:r>
            <a:r>
              <a:rPr lang="hu-HU" err="1">
                <a:ea typeface="Calibri"/>
                <a:cs typeface="Calibri"/>
              </a:rPr>
              <a:t>I’d</a:t>
            </a:r>
            <a:r>
              <a:rPr lang="hu-HU">
                <a:ea typeface="Calibri"/>
                <a:cs typeface="Calibri"/>
              </a:rPr>
              <a:t> </a:t>
            </a:r>
            <a:r>
              <a:rPr lang="hu-HU" err="1">
                <a:ea typeface="Calibri"/>
                <a:cs typeface="Calibri"/>
              </a:rPr>
              <a:t>like</a:t>
            </a:r>
            <a:r>
              <a:rPr lang="hu-HU">
                <a:ea typeface="Calibri"/>
                <a:cs typeface="Calibri"/>
              </a:rPr>
              <a:t> </a:t>
            </a:r>
            <a:r>
              <a:rPr lang="hu-HU" err="1">
                <a:ea typeface="Calibri"/>
                <a:cs typeface="Calibri"/>
              </a:rPr>
              <a:t>to</a:t>
            </a:r>
            <a:r>
              <a:rPr lang="hu-HU">
                <a:ea typeface="Calibri"/>
                <a:cs typeface="Calibri"/>
              </a:rPr>
              <a:t> </a:t>
            </a:r>
            <a:r>
              <a:rPr lang="hu-HU" err="1">
                <a:ea typeface="Calibri"/>
                <a:cs typeface="Calibri"/>
              </a:rPr>
              <a:t>introduce</a:t>
            </a:r>
            <a:r>
              <a:rPr lang="hu-HU">
                <a:ea typeface="Calibri"/>
                <a:cs typeface="Calibri"/>
              </a:rPr>
              <a:t> </a:t>
            </a:r>
            <a:r>
              <a:rPr lang="hu-HU" err="1">
                <a:ea typeface="Calibri"/>
                <a:cs typeface="Calibri"/>
              </a:rPr>
              <a:t>the</a:t>
            </a:r>
            <a:r>
              <a:rPr lang="hu-HU">
                <a:ea typeface="Calibri"/>
                <a:cs typeface="Calibri"/>
              </a:rPr>
              <a:t> backend </a:t>
            </a:r>
            <a:r>
              <a:rPr lang="hu-HU" err="1">
                <a:ea typeface="Calibri"/>
                <a:cs typeface="Calibri"/>
              </a:rPr>
              <a:t>structure</a:t>
            </a:r>
            <a:r>
              <a:rPr lang="hu-HU">
                <a:ea typeface="Calibri"/>
                <a:cs typeface="Calibri"/>
              </a:rPr>
              <a:t> of </a:t>
            </a:r>
            <a:r>
              <a:rPr lang="hu-HU" err="1">
                <a:ea typeface="Calibri"/>
                <a:cs typeface="Calibri"/>
              </a:rPr>
              <a:t>FitConnect</a:t>
            </a:r>
            <a:r>
              <a:rPr lang="hu-HU">
                <a:ea typeface="Calibri"/>
                <a:cs typeface="Calibri"/>
              </a:rPr>
              <a:t>.
</a:t>
            </a:r>
            <a:r>
              <a:rPr lang="hu-HU" err="1">
                <a:ea typeface="Calibri"/>
                <a:cs typeface="Calibri"/>
              </a:rPr>
              <a:t>When</a:t>
            </a:r>
            <a:r>
              <a:rPr lang="hu-HU">
                <a:ea typeface="Calibri"/>
                <a:cs typeface="Calibri"/>
              </a:rPr>
              <a:t> we </a:t>
            </a:r>
            <a:r>
              <a:rPr lang="hu-HU" err="1">
                <a:ea typeface="Calibri"/>
                <a:cs typeface="Calibri"/>
              </a:rPr>
              <a:t>designed</a:t>
            </a:r>
            <a:r>
              <a:rPr lang="hu-HU">
                <a:ea typeface="Calibri"/>
                <a:cs typeface="Calibri"/>
              </a:rPr>
              <a:t> </a:t>
            </a:r>
            <a:r>
              <a:rPr lang="hu-HU" err="1">
                <a:ea typeface="Calibri"/>
                <a:cs typeface="Calibri"/>
              </a:rPr>
              <a:t>the</a:t>
            </a:r>
            <a:r>
              <a:rPr lang="hu-HU">
                <a:ea typeface="Calibri"/>
                <a:cs typeface="Calibri"/>
              </a:rPr>
              <a:t> </a:t>
            </a:r>
            <a:r>
              <a:rPr lang="hu-HU" err="1">
                <a:ea typeface="Calibri"/>
                <a:cs typeface="Calibri"/>
              </a:rPr>
              <a:t>system</a:t>
            </a:r>
            <a:r>
              <a:rPr lang="hu-HU">
                <a:ea typeface="Calibri"/>
                <a:cs typeface="Calibri"/>
              </a:rPr>
              <a:t>, </a:t>
            </a:r>
            <a:r>
              <a:rPr lang="hu-HU" err="1">
                <a:ea typeface="Calibri"/>
                <a:cs typeface="Calibri"/>
              </a:rPr>
              <a:t>our</a:t>
            </a:r>
            <a:r>
              <a:rPr lang="hu-HU">
                <a:ea typeface="Calibri"/>
                <a:cs typeface="Calibri"/>
              </a:rPr>
              <a:t> main </a:t>
            </a:r>
            <a:r>
              <a:rPr lang="hu-HU" err="1">
                <a:ea typeface="Calibri"/>
                <a:cs typeface="Calibri"/>
              </a:rPr>
              <a:t>focus</a:t>
            </a:r>
            <a:r>
              <a:rPr lang="hu-HU">
                <a:ea typeface="Calibri"/>
                <a:cs typeface="Calibri"/>
              </a:rPr>
              <a:t> </a:t>
            </a:r>
            <a:r>
              <a:rPr lang="hu-HU" err="1">
                <a:ea typeface="Calibri"/>
                <a:cs typeface="Calibri"/>
              </a:rPr>
              <a:t>was</a:t>
            </a:r>
            <a:r>
              <a:rPr lang="hu-HU">
                <a:ea typeface="Calibri"/>
                <a:cs typeface="Calibri"/>
              </a:rPr>
              <a:t> </a:t>
            </a:r>
            <a:r>
              <a:rPr lang="hu-HU" err="1">
                <a:ea typeface="Calibri"/>
                <a:cs typeface="Calibri"/>
              </a:rPr>
              <a:t>to</a:t>
            </a:r>
            <a:r>
              <a:rPr lang="hu-HU">
                <a:ea typeface="Calibri"/>
                <a:cs typeface="Calibri"/>
              </a:rPr>
              <a:t> </a:t>
            </a:r>
            <a:r>
              <a:rPr lang="hu-HU" err="1">
                <a:ea typeface="Calibri"/>
                <a:cs typeface="Calibri"/>
              </a:rPr>
              <a:t>create</a:t>
            </a:r>
            <a:r>
              <a:rPr lang="hu-HU">
                <a:ea typeface="Calibri"/>
                <a:cs typeface="Calibri"/>
              </a:rPr>
              <a:t> a </a:t>
            </a:r>
            <a:r>
              <a:rPr lang="hu-HU" err="1">
                <a:ea typeface="Calibri"/>
                <a:cs typeface="Calibri"/>
              </a:rPr>
              <a:t>simple</a:t>
            </a:r>
            <a:r>
              <a:rPr lang="hu-HU">
                <a:ea typeface="Calibri"/>
                <a:cs typeface="Calibri"/>
              </a:rPr>
              <a:t>, </a:t>
            </a:r>
            <a:r>
              <a:rPr lang="hu-HU" err="1">
                <a:ea typeface="Calibri"/>
                <a:cs typeface="Calibri"/>
              </a:rPr>
              <a:t>secure</a:t>
            </a:r>
            <a:r>
              <a:rPr lang="hu-HU">
                <a:ea typeface="Calibri"/>
                <a:cs typeface="Calibri"/>
              </a:rPr>
              <a:t>, and </a:t>
            </a:r>
            <a:r>
              <a:rPr lang="hu-HU" err="1">
                <a:ea typeface="Calibri"/>
                <a:cs typeface="Calibri"/>
              </a:rPr>
              <a:t>scalable</a:t>
            </a:r>
            <a:r>
              <a:rPr lang="hu-HU">
                <a:ea typeface="Calibri"/>
                <a:cs typeface="Calibri"/>
              </a:rPr>
              <a:t> backend </a:t>
            </a:r>
            <a:r>
              <a:rPr lang="hu-HU" err="1">
                <a:ea typeface="Calibri"/>
                <a:cs typeface="Calibri"/>
              </a:rPr>
              <a:t>solution</a:t>
            </a:r>
            <a:r>
              <a:rPr lang="hu-HU">
                <a:ea typeface="Calibri"/>
                <a:cs typeface="Calibri"/>
              </a:rPr>
              <a:t>.
</a:t>
            </a:r>
            <a:r>
              <a:rPr lang="hu-HU" err="1">
                <a:ea typeface="Calibri"/>
                <a:cs typeface="Calibri"/>
              </a:rPr>
              <a:t>That’s</a:t>
            </a:r>
            <a:r>
              <a:rPr lang="hu-HU">
                <a:ea typeface="Calibri"/>
                <a:cs typeface="Calibri"/>
              </a:rPr>
              <a:t> </a:t>
            </a:r>
            <a:r>
              <a:rPr lang="hu-HU" err="1">
                <a:ea typeface="Calibri"/>
                <a:cs typeface="Calibri"/>
              </a:rPr>
              <a:t>why</a:t>
            </a:r>
            <a:r>
              <a:rPr lang="hu-HU">
                <a:ea typeface="Calibri"/>
                <a:cs typeface="Calibri"/>
              </a:rPr>
              <a:t> we </a:t>
            </a:r>
            <a:r>
              <a:rPr lang="hu-HU" err="1">
                <a:ea typeface="Calibri"/>
                <a:cs typeface="Calibri"/>
              </a:rPr>
              <a:t>decided</a:t>
            </a:r>
            <a:r>
              <a:rPr lang="hu-HU">
                <a:ea typeface="Calibri"/>
                <a:cs typeface="Calibri"/>
              </a:rPr>
              <a:t> </a:t>
            </a:r>
            <a:r>
              <a:rPr lang="hu-HU" err="1">
                <a:ea typeface="Calibri"/>
                <a:cs typeface="Calibri"/>
              </a:rPr>
              <a:t>to</a:t>
            </a:r>
            <a:r>
              <a:rPr lang="hu-HU">
                <a:ea typeface="Calibri"/>
                <a:cs typeface="Calibri"/>
              </a:rPr>
              <a:t> </a:t>
            </a:r>
            <a:r>
              <a:rPr lang="hu-HU" err="1">
                <a:ea typeface="Calibri"/>
                <a:cs typeface="Calibri"/>
              </a:rPr>
              <a:t>build</a:t>
            </a:r>
            <a:r>
              <a:rPr lang="hu-HU">
                <a:ea typeface="Calibri"/>
                <a:cs typeface="Calibri"/>
              </a:rPr>
              <a:t> </a:t>
            </a:r>
            <a:r>
              <a:rPr lang="hu-HU" err="1">
                <a:ea typeface="Calibri"/>
                <a:cs typeface="Calibri"/>
              </a:rPr>
              <a:t>the</a:t>
            </a:r>
            <a:r>
              <a:rPr lang="hu-HU">
                <a:ea typeface="Calibri"/>
                <a:cs typeface="Calibri"/>
              </a:rPr>
              <a:t> </a:t>
            </a:r>
            <a:r>
              <a:rPr lang="hu-HU" err="1">
                <a:ea typeface="Calibri"/>
                <a:cs typeface="Calibri"/>
              </a:rPr>
              <a:t>entire</a:t>
            </a:r>
            <a:r>
              <a:rPr lang="hu-HU">
                <a:ea typeface="Calibri"/>
                <a:cs typeface="Calibri"/>
              </a:rPr>
              <a:t> backend </a:t>
            </a:r>
            <a:r>
              <a:rPr lang="hu-HU" err="1">
                <a:ea typeface="Calibri"/>
                <a:cs typeface="Calibri"/>
              </a:rPr>
              <a:t>on</a:t>
            </a:r>
            <a:r>
              <a:rPr lang="hu-HU">
                <a:ea typeface="Calibri"/>
                <a:cs typeface="Calibri"/>
              </a:rPr>
              <a:t> </a:t>
            </a:r>
            <a:r>
              <a:rPr lang="hu-HU" err="1">
                <a:ea typeface="Calibri"/>
                <a:cs typeface="Calibri"/>
              </a:rPr>
              <a:t>the</a:t>
            </a:r>
            <a:r>
              <a:rPr lang="hu-HU">
                <a:ea typeface="Calibri"/>
                <a:cs typeface="Calibri"/>
              </a:rPr>
              <a:t> </a:t>
            </a:r>
            <a:r>
              <a:rPr lang="hu-HU" err="1">
                <a:ea typeface="Calibri"/>
                <a:cs typeface="Calibri"/>
              </a:rPr>
              <a:t>Supabase</a:t>
            </a:r>
            <a:r>
              <a:rPr lang="hu-HU">
                <a:ea typeface="Calibri"/>
                <a:cs typeface="Calibri"/>
              </a:rPr>
              <a:t> platform.
The </a:t>
            </a:r>
            <a:r>
              <a:rPr lang="hu-HU" err="1">
                <a:ea typeface="Calibri"/>
                <a:cs typeface="Calibri"/>
              </a:rPr>
              <a:t>first</a:t>
            </a:r>
            <a:r>
              <a:rPr lang="hu-HU">
                <a:ea typeface="Calibri"/>
                <a:cs typeface="Calibri"/>
              </a:rPr>
              <a:t> </a:t>
            </a:r>
            <a:r>
              <a:rPr lang="hu-HU" err="1">
                <a:ea typeface="Calibri"/>
                <a:cs typeface="Calibri"/>
              </a:rPr>
              <a:t>layer</a:t>
            </a:r>
            <a:r>
              <a:rPr lang="hu-HU">
                <a:ea typeface="Calibri"/>
                <a:cs typeface="Calibri"/>
              </a:rPr>
              <a:t> </a:t>
            </a:r>
            <a:r>
              <a:rPr lang="hu-HU" err="1">
                <a:ea typeface="Calibri"/>
                <a:cs typeface="Calibri"/>
              </a:rPr>
              <a:t>you</a:t>
            </a:r>
            <a:r>
              <a:rPr lang="hu-HU">
                <a:ea typeface="Calibri"/>
                <a:cs typeface="Calibri"/>
              </a:rPr>
              <a:t> </a:t>
            </a:r>
            <a:r>
              <a:rPr lang="hu-HU" err="1">
                <a:ea typeface="Calibri"/>
                <a:cs typeface="Calibri"/>
              </a:rPr>
              <a:t>can</a:t>
            </a:r>
            <a:r>
              <a:rPr lang="hu-HU">
                <a:ea typeface="Calibri"/>
                <a:cs typeface="Calibri"/>
              </a:rPr>
              <a:t> </a:t>
            </a:r>
            <a:r>
              <a:rPr lang="hu-HU" err="1">
                <a:ea typeface="Calibri"/>
                <a:cs typeface="Calibri"/>
              </a:rPr>
              <a:t>see</a:t>
            </a:r>
            <a:r>
              <a:rPr lang="hu-HU">
                <a:ea typeface="Calibri"/>
                <a:cs typeface="Calibri"/>
              </a:rPr>
              <a:t> here is </a:t>
            </a:r>
            <a:r>
              <a:rPr lang="hu-HU" err="1">
                <a:ea typeface="Calibri"/>
                <a:cs typeface="Calibri"/>
              </a:rPr>
              <a:t>the</a:t>
            </a:r>
            <a:r>
              <a:rPr lang="hu-HU">
                <a:ea typeface="Calibri"/>
                <a:cs typeface="Calibri"/>
              </a:rPr>
              <a:t> </a:t>
            </a:r>
            <a:r>
              <a:rPr lang="hu-HU" err="1">
                <a:ea typeface="Calibri"/>
                <a:cs typeface="Calibri"/>
              </a:rPr>
              <a:t>Supabase</a:t>
            </a:r>
            <a:r>
              <a:rPr lang="hu-HU">
                <a:ea typeface="Calibri"/>
                <a:cs typeface="Calibri"/>
              </a:rPr>
              <a:t> </a:t>
            </a:r>
            <a:r>
              <a:rPr lang="hu-HU" err="1">
                <a:ea typeface="Calibri"/>
                <a:cs typeface="Calibri"/>
              </a:rPr>
              <a:t>Connection</a:t>
            </a:r>
            <a:r>
              <a:rPr lang="hu-HU">
                <a:ea typeface="Calibri"/>
                <a:cs typeface="Calibri"/>
              </a:rPr>
              <a:t>.
</a:t>
            </a:r>
            <a:r>
              <a:rPr lang="hu-HU" err="1">
                <a:ea typeface="Calibri"/>
                <a:cs typeface="Calibri"/>
              </a:rPr>
              <a:t>Our</a:t>
            </a:r>
            <a:r>
              <a:rPr lang="hu-HU">
                <a:ea typeface="Calibri"/>
                <a:cs typeface="Calibri"/>
              </a:rPr>
              <a:t> frontend </a:t>
            </a:r>
            <a:r>
              <a:rPr lang="hu-HU" err="1">
                <a:ea typeface="Calibri"/>
                <a:cs typeface="Calibri"/>
              </a:rPr>
              <a:t>communicates</a:t>
            </a:r>
            <a:r>
              <a:rPr lang="hu-HU">
                <a:ea typeface="Calibri"/>
                <a:cs typeface="Calibri"/>
              </a:rPr>
              <a:t> </a:t>
            </a:r>
            <a:r>
              <a:rPr lang="hu-HU" err="1">
                <a:ea typeface="Calibri"/>
                <a:cs typeface="Calibri"/>
              </a:rPr>
              <a:t>directly</a:t>
            </a:r>
            <a:r>
              <a:rPr lang="hu-HU">
                <a:ea typeface="Calibri"/>
                <a:cs typeface="Calibri"/>
              </a:rPr>
              <a:t> </a:t>
            </a:r>
            <a:r>
              <a:rPr lang="hu-HU" err="1">
                <a:ea typeface="Calibri"/>
                <a:cs typeface="Calibri"/>
              </a:rPr>
              <a:t>with</a:t>
            </a:r>
            <a:r>
              <a:rPr lang="hu-HU">
                <a:ea typeface="Calibri"/>
                <a:cs typeface="Calibri"/>
              </a:rPr>
              <a:t> </a:t>
            </a:r>
            <a:r>
              <a:rPr lang="hu-HU" err="1">
                <a:ea typeface="Calibri"/>
                <a:cs typeface="Calibri"/>
              </a:rPr>
              <a:t>Supabase</a:t>
            </a:r>
            <a:r>
              <a:rPr lang="hu-HU">
                <a:ea typeface="Calibri"/>
                <a:cs typeface="Calibri"/>
              </a:rPr>
              <a:t> </a:t>
            </a:r>
            <a:r>
              <a:rPr lang="hu-HU" err="1">
                <a:ea typeface="Calibri"/>
                <a:cs typeface="Calibri"/>
              </a:rPr>
              <a:t>services</a:t>
            </a:r>
            <a:r>
              <a:rPr lang="hu-HU">
                <a:ea typeface="Calibri"/>
                <a:cs typeface="Calibri"/>
              </a:rPr>
              <a:t> </a:t>
            </a:r>
            <a:r>
              <a:rPr lang="hu-HU" err="1">
                <a:ea typeface="Calibri"/>
                <a:cs typeface="Calibri"/>
              </a:rPr>
              <a:t>through</a:t>
            </a:r>
            <a:r>
              <a:rPr lang="hu-HU">
                <a:ea typeface="Calibri"/>
                <a:cs typeface="Calibri"/>
              </a:rPr>
              <a:t> </a:t>
            </a:r>
            <a:r>
              <a:rPr lang="hu-HU" err="1">
                <a:ea typeface="Calibri"/>
                <a:cs typeface="Calibri"/>
              </a:rPr>
              <a:t>the</a:t>
            </a:r>
            <a:r>
              <a:rPr lang="hu-HU">
                <a:ea typeface="Calibri"/>
                <a:cs typeface="Calibri"/>
              </a:rPr>
              <a:t> SDK, </a:t>
            </a:r>
            <a:r>
              <a:rPr lang="hu-HU" err="1">
                <a:ea typeface="Calibri"/>
                <a:cs typeface="Calibri"/>
              </a:rPr>
              <a:t>without</a:t>
            </a:r>
            <a:r>
              <a:rPr lang="hu-HU">
                <a:ea typeface="Calibri"/>
                <a:cs typeface="Calibri"/>
              </a:rPr>
              <a:t> </a:t>
            </a:r>
            <a:r>
              <a:rPr lang="hu-HU" err="1">
                <a:ea typeface="Calibri"/>
                <a:cs typeface="Calibri"/>
              </a:rPr>
              <a:t>the</a:t>
            </a:r>
            <a:r>
              <a:rPr lang="hu-HU">
                <a:ea typeface="Calibri"/>
                <a:cs typeface="Calibri"/>
              </a:rPr>
              <a:t> </a:t>
            </a:r>
            <a:r>
              <a:rPr lang="hu-HU" err="1">
                <a:ea typeface="Calibri"/>
                <a:cs typeface="Calibri"/>
              </a:rPr>
              <a:t>need</a:t>
            </a:r>
            <a:r>
              <a:rPr lang="hu-HU">
                <a:ea typeface="Calibri"/>
                <a:cs typeface="Calibri"/>
              </a:rPr>
              <a:t> </a:t>
            </a:r>
            <a:r>
              <a:rPr lang="hu-HU" err="1">
                <a:ea typeface="Calibri"/>
                <a:cs typeface="Calibri"/>
              </a:rPr>
              <a:t>for</a:t>
            </a:r>
            <a:r>
              <a:rPr lang="hu-HU">
                <a:ea typeface="Calibri"/>
                <a:cs typeface="Calibri"/>
              </a:rPr>
              <a:t> a </a:t>
            </a:r>
            <a:r>
              <a:rPr lang="hu-HU" err="1">
                <a:ea typeface="Calibri"/>
                <a:cs typeface="Calibri"/>
              </a:rPr>
              <a:t>custom-built</a:t>
            </a:r>
            <a:r>
              <a:rPr lang="hu-HU">
                <a:ea typeface="Calibri"/>
                <a:cs typeface="Calibri"/>
              </a:rPr>
              <a:t> API server.
</a:t>
            </a:r>
            <a:r>
              <a:rPr lang="hu-HU" err="1">
                <a:ea typeface="Calibri"/>
                <a:cs typeface="Calibri"/>
              </a:rPr>
              <a:t>This</a:t>
            </a:r>
            <a:r>
              <a:rPr lang="hu-HU">
                <a:ea typeface="Calibri"/>
                <a:cs typeface="Calibri"/>
              </a:rPr>
              <a:t> </a:t>
            </a:r>
            <a:r>
              <a:rPr lang="hu-HU" err="1">
                <a:ea typeface="Calibri"/>
                <a:cs typeface="Calibri"/>
              </a:rPr>
              <a:t>simplifies</a:t>
            </a:r>
            <a:r>
              <a:rPr lang="hu-HU">
                <a:ea typeface="Calibri"/>
                <a:cs typeface="Calibri"/>
              </a:rPr>
              <a:t> </a:t>
            </a:r>
            <a:r>
              <a:rPr lang="hu-HU" err="1">
                <a:ea typeface="Calibri"/>
                <a:cs typeface="Calibri"/>
              </a:rPr>
              <a:t>development</a:t>
            </a:r>
            <a:r>
              <a:rPr lang="hu-HU">
                <a:ea typeface="Calibri"/>
                <a:cs typeface="Calibri"/>
              </a:rPr>
              <a:t>, </a:t>
            </a:r>
            <a:r>
              <a:rPr lang="hu-HU" err="1">
                <a:ea typeface="Calibri"/>
                <a:cs typeface="Calibri"/>
              </a:rPr>
              <a:t>reduces</a:t>
            </a:r>
            <a:r>
              <a:rPr lang="hu-HU">
                <a:ea typeface="Calibri"/>
                <a:cs typeface="Calibri"/>
              </a:rPr>
              <a:t> </a:t>
            </a:r>
            <a:r>
              <a:rPr lang="hu-HU" err="1">
                <a:ea typeface="Calibri"/>
                <a:cs typeface="Calibri"/>
              </a:rPr>
              <a:t>potential</a:t>
            </a:r>
            <a:r>
              <a:rPr lang="hu-HU">
                <a:ea typeface="Calibri"/>
                <a:cs typeface="Calibri"/>
              </a:rPr>
              <a:t> </a:t>
            </a:r>
            <a:r>
              <a:rPr lang="hu-HU" err="1">
                <a:ea typeface="Calibri"/>
                <a:cs typeface="Calibri"/>
              </a:rPr>
              <a:t>errors</a:t>
            </a:r>
            <a:r>
              <a:rPr lang="hu-HU">
                <a:ea typeface="Calibri"/>
                <a:cs typeface="Calibri"/>
              </a:rPr>
              <a:t>, and </a:t>
            </a:r>
            <a:r>
              <a:rPr lang="hu-HU" err="1">
                <a:ea typeface="Calibri"/>
                <a:cs typeface="Calibri"/>
              </a:rPr>
              <a:t>improves</a:t>
            </a:r>
            <a:r>
              <a:rPr lang="hu-HU">
                <a:ea typeface="Calibri"/>
                <a:cs typeface="Calibri"/>
              </a:rPr>
              <a:t> </a:t>
            </a:r>
            <a:r>
              <a:rPr lang="hu-HU" err="1">
                <a:ea typeface="Calibri"/>
                <a:cs typeface="Calibri"/>
              </a:rPr>
              <a:t>the</a:t>
            </a:r>
            <a:r>
              <a:rPr lang="hu-HU">
                <a:ea typeface="Calibri"/>
                <a:cs typeface="Calibri"/>
              </a:rPr>
              <a:t> </a:t>
            </a:r>
            <a:r>
              <a:rPr lang="hu-HU" err="1">
                <a:ea typeface="Calibri"/>
                <a:cs typeface="Calibri"/>
              </a:rPr>
              <a:t>speed</a:t>
            </a:r>
            <a:r>
              <a:rPr lang="hu-HU">
                <a:ea typeface="Calibri"/>
                <a:cs typeface="Calibri"/>
              </a:rPr>
              <a:t> and </a:t>
            </a:r>
            <a:r>
              <a:rPr lang="hu-HU" err="1">
                <a:ea typeface="Calibri"/>
                <a:cs typeface="Calibri"/>
              </a:rPr>
              <a:t>efficiency</a:t>
            </a:r>
            <a:r>
              <a:rPr lang="hu-HU">
                <a:ea typeface="Calibri"/>
                <a:cs typeface="Calibri"/>
              </a:rPr>
              <a:t> of </a:t>
            </a:r>
            <a:r>
              <a:rPr lang="hu-HU" err="1">
                <a:ea typeface="Calibri"/>
                <a:cs typeface="Calibri"/>
              </a:rPr>
              <a:t>the</a:t>
            </a:r>
            <a:r>
              <a:rPr lang="hu-HU">
                <a:ea typeface="Calibri"/>
                <a:cs typeface="Calibri"/>
              </a:rPr>
              <a:t> </a:t>
            </a:r>
            <a:r>
              <a:rPr lang="hu-HU" err="1">
                <a:ea typeface="Calibri"/>
                <a:cs typeface="Calibri"/>
              </a:rPr>
              <a:t>application</a:t>
            </a:r>
            <a:r>
              <a:rPr lang="hu-HU">
                <a:ea typeface="Calibri"/>
                <a:cs typeface="Calibri"/>
              </a:rPr>
              <a:t>.
The </a:t>
            </a:r>
            <a:r>
              <a:rPr lang="hu-HU" err="1">
                <a:ea typeface="Calibri"/>
                <a:cs typeface="Calibri"/>
              </a:rPr>
              <a:t>second</a:t>
            </a:r>
            <a:r>
              <a:rPr lang="hu-HU">
                <a:ea typeface="Calibri"/>
                <a:cs typeface="Calibri"/>
              </a:rPr>
              <a:t> important </a:t>
            </a:r>
            <a:r>
              <a:rPr lang="hu-HU" err="1">
                <a:ea typeface="Calibri"/>
                <a:cs typeface="Calibri"/>
              </a:rPr>
              <a:t>aspect</a:t>
            </a:r>
            <a:r>
              <a:rPr lang="hu-HU">
                <a:ea typeface="Calibri"/>
                <a:cs typeface="Calibri"/>
              </a:rPr>
              <a:t> is Business </a:t>
            </a:r>
            <a:r>
              <a:rPr lang="hu-HU" err="1">
                <a:ea typeface="Calibri"/>
                <a:cs typeface="Calibri"/>
              </a:rPr>
              <a:t>Logic</a:t>
            </a:r>
            <a:r>
              <a:rPr lang="hu-HU">
                <a:ea typeface="Calibri"/>
                <a:cs typeface="Calibri"/>
              </a:rPr>
              <a:t> </a:t>
            </a:r>
            <a:r>
              <a:rPr lang="hu-HU" err="1">
                <a:ea typeface="Calibri"/>
                <a:cs typeface="Calibri"/>
              </a:rPr>
              <a:t>Handling</a:t>
            </a:r>
            <a:r>
              <a:rPr lang="hu-HU">
                <a:ea typeface="Calibri"/>
                <a:cs typeface="Calibri"/>
              </a:rPr>
              <a:t>.
Most of </a:t>
            </a:r>
            <a:r>
              <a:rPr lang="hu-HU" err="1">
                <a:ea typeface="Calibri"/>
                <a:cs typeface="Calibri"/>
              </a:rPr>
              <a:t>the</a:t>
            </a:r>
            <a:r>
              <a:rPr lang="hu-HU">
                <a:ea typeface="Calibri"/>
                <a:cs typeface="Calibri"/>
              </a:rPr>
              <a:t> business </a:t>
            </a:r>
            <a:r>
              <a:rPr lang="hu-HU" err="1">
                <a:ea typeface="Calibri"/>
                <a:cs typeface="Calibri"/>
              </a:rPr>
              <a:t>logic</a:t>
            </a:r>
            <a:r>
              <a:rPr lang="hu-HU">
                <a:ea typeface="Calibri"/>
                <a:cs typeface="Calibri"/>
              </a:rPr>
              <a:t> — </a:t>
            </a:r>
            <a:r>
              <a:rPr lang="hu-HU" err="1">
                <a:ea typeface="Calibri"/>
                <a:cs typeface="Calibri"/>
              </a:rPr>
              <a:t>such</a:t>
            </a:r>
            <a:r>
              <a:rPr lang="hu-HU">
                <a:ea typeface="Calibri"/>
                <a:cs typeface="Calibri"/>
              </a:rPr>
              <a:t> </a:t>
            </a:r>
            <a:r>
              <a:rPr lang="hu-HU" err="1">
                <a:ea typeface="Calibri"/>
                <a:cs typeface="Calibri"/>
              </a:rPr>
              <a:t>as</a:t>
            </a:r>
            <a:r>
              <a:rPr lang="hu-HU">
                <a:ea typeface="Calibri"/>
                <a:cs typeface="Calibri"/>
              </a:rPr>
              <a:t> </a:t>
            </a:r>
            <a:r>
              <a:rPr lang="hu-HU" err="1">
                <a:ea typeface="Calibri"/>
                <a:cs typeface="Calibri"/>
              </a:rPr>
              <a:t>managing</a:t>
            </a:r>
            <a:r>
              <a:rPr lang="hu-HU">
                <a:ea typeface="Calibri"/>
                <a:cs typeface="Calibri"/>
              </a:rPr>
              <a:t> </a:t>
            </a:r>
            <a:r>
              <a:rPr lang="hu-HU" err="1">
                <a:ea typeface="Calibri"/>
                <a:cs typeface="Calibri"/>
              </a:rPr>
              <a:t>bookings</a:t>
            </a:r>
            <a:r>
              <a:rPr lang="hu-HU">
                <a:ea typeface="Calibri"/>
                <a:cs typeface="Calibri"/>
              </a:rPr>
              <a:t> and </a:t>
            </a:r>
            <a:r>
              <a:rPr lang="hu-HU" err="1">
                <a:ea typeface="Calibri"/>
                <a:cs typeface="Calibri"/>
              </a:rPr>
              <a:t>coach</a:t>
            </a:r>
            <a:r>
              <a:rPr lang="hu-HU">
                <a:ea typeface="Calibri"/>
                <a:cs typeface="Calibri"/>
              </a:rPr>
              <a:t> </a:t>
            </a:r>
            <a:r>
              <a:rPr lang="hu-HU" err="1">
                <a:ea typeface="Calibri"/>
                <a:cs typeface="Calibri"/>
              </a:rPr>
              <a:t>data</a:t>
            </a:r>
            <a:r>
              <a:rPr lang="hu-HU">
                <a:ea typeface="Calibri"/>
                <a:cs typeface="Calibri"/>
              </a:rPr>
              <a:t> — </a:t>
            </a:r>
            <a:r>
              <a:rPr lang="hu-HU" err="1">
                <a:ea typeface="Calibri"/>
                <a:cs typeface="Calibri"/>
              </a:rPr>
              <a:t>happens</a:t>
            </a:r>
            <a:r>
              <a:rPr lang="hu-HU">
                <a:ea typeface="Calibri"/>
                <a:cs typeface="Calibri"/>
              </a:rPr>
              <a:t> </a:t>
            </a:r>
            <a:r>
              <a:rPr lang="hu-HU" err="1">
                <a:ea typeface="Calibri"/>
                <a:cs typeface="Calibri"/>
              </a:rPr>
              <a:t>directly</a:t>
            </a:r>
            <a:r>
              <a:rPr lang="hu-HU">
                <a:ea typeface="Calibri"/>
                <a:cs typeface="Calibri"/>
              </a:rPr>
              <a:t> </a:t>
            </a:r>
            <a:r>
              <a:rPr lang="hu-HU" err="1">
                <a:ea typeface="Calibri"/>
                <a:cs typeface="Calibri"/>
              </a:rPr>
              <a:t>on</a:t>
            </a:r>
            <a:r>
              <a:rPr lang="hu-HU">
                <a:ea typeface="Calibri"/>
                <a:cs typeface="Calibri"/>
              </a:rPr>
              <a:t> </a:t>
            </a:r>
            <a:r>
              <a:rPr lang="hu-HU" err="1">
                <a:ea typeface="Calibri"/>
                <a:cs typeface="Calibri"/>
              </a:rPr>
              <a:t>the</a:t>
            </a:r>
            <a:r>
              <a:rPr lang="hu-HU">
                <a:ea typeface="Calibri"/>
                <a:cs typeface="Calibri"/>
              </a:rPr>
              <a:t> frontend </a:t>
            </a:r>
            <a:r>
              <a:rPr lang="hu-HU" err="1">
                <a:ea typeface="Calibri"/>
                <a:cs typeface="Calibri"/>
              </a:rPr>
              <a:t>side</a:t>
            </a:r>
            <a:r>
              <a:rPr lang="hu-HU">
                <a:ea typeface="Calibri"/>
                <a:cs typeface="Calibri"/>
              </a:rPr>
              <a:t>.
We made </a:t>
            </a:r>
            <a:r>
              <a:rPr lang="hu-HU" err="1">
                <a:ea typeface="Calibri"/>
                <a:cs typeface="Calibri"/>
              </a:rPr>
              <a:t>this</a:t>
            </a:r>
            <a:r>
              <a:rPr lang="hu-HU">
                <a:ea typeface="Calibri"/>
                <a:cs typeface="Calibri"/>
              </a:rPr>
              <a:t> decision </a:t>
            </a:r>
            <a:r>
              <a:rPr lang="hu-HU" err="1">
                <a:ea typeface="Calibri"/>
                <a:cs typeface="Calibri"/>
              </a:rPr>
              <a:t>deliberately</a:t>
            </a:r>
            <a:r>
              <a:rPr lang="hu-HU">
                <a:ea typeface="Calibri"/>
                <a:cs typeface="Calibri"/>
              </a:rPr>
              <a:t>, </a:t>
            </a:r>
            <a:r>
              <a:rPr lang="hu-HU" err="1">
                <a:ea typeface="Calibri"/>
                <a:cs typeface="Calibri"/>
              </a:rPr>
              <a:t>because</a:t>
            </a:r>
            <a:r>
              <a:rPr lang="hu-HU">
                <a:ea typeface="Calibri"/>
                <a:cs typeface="Calibri"/>
              </a:rPr>
              <a:t> it </a:t>
            </a:r>
            <a:r>
              <a:rPr lang="hu-HU" err="1">
                <a:ea typeface="Calibri"/>
                <a:cs typeface="Calibri"/>
              </a:rPr>
              <a:t>results</a:t>
            </a:r>
            <a:r>
              <a:rPr lang="hu-HU">
                <a:ea typeface="Calibri"/>
                <a:cs typeface="Calibri"/>
              </a:rPr>
              <a:t> in </a:t>
            </a:r>
            <a:r>
              <a:rPr lang="hu-HU" err="1">
                <a:ea typeface="Calibri"/>
                <a:cs typeface="Calibri"/>
              </a:rPr>
              <a:t>faster</a:t>
            </a:r>
            <a:r>
              <a:rPr lang="hu-HU">
                <a:ea typeface="Calibri"/>
                <a:cs typeface="Calibri"/>
              </a:rPr>
              <a:t> </a:t>
            </a:r>
            <a:r>
              <a:rPr lang="hu-HU" err="1">
                <a:ea typeface="Calibri"/>
                <a:cs typeface="Calibri"/>
              </a:rPr>
              <a:t>response</a:t>
            </a:r>
            <a:r>
              <a:rPr lang="hu-HU">
                <a:ea typeface="Calibri"/>
                <a:cs typeface="Calibri"/>
              </a:rPr>
              <a:t> </a:t>
            </a:r>
            <a:r>
              <a:rPr lang="hu-HU" err="1">
                <a:ea typeface="Calibri"/>
                <a:cs typeface="Calibri"/>
              </a:rPr>
              <a:t>times</a:t>
            </a:r>
            <a:r>
              <a:rPr lang="hu-HU">
                <a:ea typeface="Calibri"/>
                <a:cs typeface="Calibri"/>
              </a:rPr>
              <a:t> </a:t>
            </a:r>
            <a:r>
              <a:rPr lang="hu-HU" err="1">
                <a:ea typeface="Calibri"/>
                <a:cs typeface="Calibri"/>
              </a:rPr>
              <a:t>for</a:t>
            </a:r>
            <a:r>
              <a:rPr lang="hu-HU">
                <a:ea typeface="Calibri"/>
                <a:cs typeface="Calibri"/>
              </a:rPr>
              <a:t> </a:t>
            </a:r>
            <a:r>
              <a:rPr lang="hu-HU" err="1">
                <a:ea typeface="Calibri"/>
                <a:cs typeface="Calibri"/>
              </a:rPr>
              <a:t>users</a:t>
            </a:r>
            <a:r>
              <a:rPr lang="hu-HU">
                <a:ea typeface="Calibri"/>
                <a:cs typeface="Calibri"/>
              </a:rPr>
              <a:t> and a more </a:t>
            </a:r>
            <a:r>
              <a:rPr lang="hu-HU" err="1">
                <a:ea typeface="Calibri"/>
                <a:cs typeface="Calibri"/>
              </a:rPr>
              <a:t>lightweight</a:t>
            </a:r>
            <a:r>
              <a:rPr lang="hu-HU">
                <a:ea typeface="Calibri"/>
                <a:cs typeface="Calibri"/>
              </a:rPr>
              <a:t> </a:t>
            </a:r>
            <a:r>
              <a:rPr lang="hu-HU" err="1">
                <a:ea typeface="Calibri"/>
                <a:cs typeface="Calibri"/>
              </a:rPr>
              <a:t>system</a:t>
            </a:r>
            <a:r>
              <a:rPr lang="hu-HU">
                <a:ea typeface="Calibri"/>
                <a:cs typeface="Calibri"/>
              </a:rPr>
              <a:t> </a:t>
            </a:r>
            <a:r>
              <a:rPr lang="hu-HU" err="1">
                <a:ea typeface="Calibri"/>
                <a:cs typeface="Calibri"/>
              </a:rPr>
              <a:t>that’s</a:t>
            </a:r>
            <a:r>
              <a:rPr lang="hu-HU">
                <a:ea typeface="Calibri"/>
                <a:cs typeface="Calibri"/>
              </a:rPr>
              <a:t> </a:t>
            </a:r>
            <a:r>
              <a:rPr lang="hu-HU" err="1">
                <a:ea typeface="Calibri"/>
                <a:cs typeface="Calibri"/>
              </a:rPr>
              <a:t>easier</a:t>
            </a:r>
            <a:r>
              <a:rPr lang="hu-HU">
                <a:ea typeface="Calibri"/>
                <a:cs typeface="Calibri"/>
              </a:rPr>
              <a:t> </a:t>
            </a:r>
            <a:r>
              <a:rPr lang="hu-HU" err="1">
                <a:ea typeface="Calibri"/>
                <a:cs typeface="Calibri"/>
              </a:rPr>
              <a:t>to</a:t>
            </a:r>
            <a:r>
              <a:rPr lang="hu-HU">
                <a:ea typeface="Calibri"/>
                <a:cs typeface="Calibri"/>
              </a:rPr>
              <a:t> </a:t>
            </a:r>
            <a:r>
              <a:rPr lang="hu-HU" err="1">
                <a:ea typeface="Calibri"/>
                <a:cs typeface="Calibri"/>
              </a:rPr>
              <a:t>maintain</a:t>
            </a:r>
            <a:r>
              <a:rPr lang="hu-HU">
                <a:ea typeface="Calibri"/>
                <a:cs typeface="Calibri"/>
              </a:rPr>
              <a:t>.
</a:t>
            </a:r>
            <a:r>
              <a:rPr lang="hu-HU" err="1">
                <a:ea typeface="Calibri"/>
                <a:cs typeface="Calibri"/>
              </a:rPr>
              <a:t>Finally</a:t>
            </a:r>
            <a:r>
              <a:rPr lang="hu-HU">
                <a:ea typeface="Calibri"/>
                <a:cs typeface="Calibri"/>
              </a:rPr>
              <a:t>, </a:t>
            </a:r>
            <a:r>
              <a:rPr lang="hu-HU" err="1">
                <a:ea typeface="Calibri"/>
                <a:cs typeface="Calibri"/>
              </a:rPr>
              <a:t>the</a:t>
            </a:r>
            <a:r>
              <a:rPr lang="hu-HU">
                <a:ea typeface="Calibri"/>
                <a:cs typeface="Calibri"/>
              </a:rPr>
              <a:t> </a:t>
            </a:r>
            <a:r>
              <a:rPr lang="hu-HU" err="1">
                <a:ea typeface="Calibri"/>
                <a:cs typeface="Calibri"/>
              </a:rPr>
              <a:t>Database</a:t>
            </a:r>
            <a:r>
              <a:rPr lang="hu-HU">
                <a:ea typeface="Calibri"/>
                <a:cs typeface="Calibri"/>
              </a:rPr>
              <a:t> </a:t>
            </a:r>
            <a:r>
              <a:rPr lang="hu-HU" err="1">
                <a:ea typeface="Calibri"/>
                <a:cs typeface="Calibri"/>
              </a:rPr>
              <a:t>Layer</a:t>
            </a:r>
            <a:r>
              <a:rPr lang="hu-HU">
                <a:ea typeface="Calibri"/>
                <a:cs typeface="Calibri"/>
              </a:rPr>
              <a:t> is </a:t>
            </a:r>
            <a:r>
              <a:rPr lang="hu-HU" err="1">
                <a:ea typeface="Calibri"/>
                <a:cs typeface="Calibri"/>
              </a:rPr>
              <a:t>powered</a:t>
            </a:r>
            <a:r>
              <a:rPr lang="hu-HU">
                <a:ea typeface="Calibri"/>
                <a:cs typeface="Calibri"/>
              </a:rPr>
              <a:t> </a:t>
            </a:r>
            <a:r>
              <a:rPr lang="hu-HU" err="1">
                <a:ea typeface="Calibri"/>
                <a:cs typeface="Calibri"/>
              </a:rPr>
              <a:t>by</a:t>
            </a:r>
            <a:r>
              <a:rPr lang="hu-HU">
                <a:ea typeface="Calibri"/>
                <a:cs typeface="Calibri"/>
              </a:rPr>
              <a:t> </a:t>
            </a:r>
            <a:r>
              <a:rPr lang="hu-HU" err="1">
                <a:ea typeface="Calibri"/>
                <a:cs typeface="Calibri"/>
              </a:rPr>
              <a:t>PostgreSQL</a:t>
            </a:r>
            <a:r>
              <a:rPr lang="hu-HU">
                <a:ea typeface="Calibri"/>
                <a:cs typeface="Calibri"/>
              </a:rPr>
              <a:t>, </a:t>
            </a:r>
            <a:r>
              <a:rPr lang="hu-HU" err="1">
                <a:ea typeface="Calibri"/>
                <a:cs typeface="Calibri"/>
              </a:rPr>
              <a:t>managed</a:t>
            </a:r>
            <a:r>
              <a:rPr lang="hu-HU">
                <a:ea typeface="Calibri"/>
                <a:cs typeface="Calibri"/>
              </a:rPr>
              <a:t> </a:t>
            </a:r>
            <a:r>
              <a:rPr lang="hu-HU" err="1">
                <a:ea typeface="Calibri"/>
                <a:cs typeface="Calibri"/>
              </a:rPr>
              <a:t>through</a:t>
            </a:r>
            <a:r>
              <a:rPr lang="hu-HU">
                <a:ea typeface="Calibri"/>
                <a:cs typeface="Calibri"/>
              </a:rPr>
              <a:t> </a:t>
            </a:r>
            <a:r>
              <a:rPr lang="hu-HU" err="1">
                <a:ea typeface="Calibri"/>
                <a:cs typeface="Calibri"/>
              </a:rPr>
              <a:t>Supabase</a:t>
            </a:r>
            <a:r>
              <a:rPr lang="hu-HU">
                <a:ea typeface="Calibri"/>
                <a:cs typeface="Calibri"/>
              </a:rPr>
              <a:t>.
</a:t>
            </a:r>
            <a:r>
              <a:rPr lang="hu-HU" err="1">
                <a:ea typeface="Calibri"/>
                <a:cs typeface="Calibri"/>
              </a:rPr>
              <a:t>Authentication</a:t>
            </a:r>
            <a:r>
              <a:rPr lang="hu-HU">
                <a:ea typeface="Calibri"/>
                <a:cs typeface="Calibri"/>
              </a:rPr>
              <a:t> and </a:t>
            </a:r>
            <a:r>
              <a:rPr lang="hu-HU" err="1">
                <a:ea typeface="Calibri"/>
                <a:cs typeface="Calibri"/>
              </a:rPr>
              <a:t>access</a:t>
            </a:r>
            <a:r>
              <a:rPr lang="hu-HU">
                <a:ea typeface="Calibri"/>
                <a:cs typeface="Calibri"/>
              </a:rPr>
              <a:t> </a:t>
            </a:r>
            <a:r>
              <a:rPr lang="hu-HU" err="1">
                <a:ea typeface="Calibri"/>
                <a:cs typeface="Calibri"/>
              </a:rPr>
              <a:t>control</a:t>
            </a:r>
            <a:r>
              <a:rPr lang="hu-HU">
                <a:ea typeface="Calibri"/>
                <a:cs typeface="Calibri"/>
              </a:rPr>
              <a:t> </a:t>
            </a:r>
            <a:r>
              <a:rPr lang="hu-HU" err="1">
                <a:ea typeface="Calibri"/>
                <a:cs typeface="Calibri"/>
              </a:rPr>
              <a:t>are</a:t>
            </a:r>
            <a:r>
              <a:rPr lang="hu-HU">
                <a:ea typeface="Calibri"/>
                <a:cs typeface="Calibri"/>
              </a:rPr>
              <a:t> </a:t>
            </a:r>
            <a:r>
              <a:rPr lang="hu-HU" err="1">
                <a:ea typeface="Calibri"/>
                <a:cs typeface="Calibri"/>
              </a:rPr>
              <a:t>handled</a:t>
            </a:r>
            <a:r>
              <a:rPr lang="hu-HU">
                <a:ea typeface="Calibri"/>
                <a:cs typeface="Calibri"/>
              </a:rPr>
              <a:t> </a:t>
            </a:r>
            <a:r>
              <a:rPr lang="hu-HU" err="1">
                <a:ea typeface="Calibri"/>
                <a:cs typeface="Calibri"/>
              </a:rPr>
              <a:t>through</a:t>
            </a:r>
            <a:r>
              <a:rPr lang="hu-HU">
                <a:ea typeface="Calibri"/>
                <a:cs typeface="Calibri"/>
              </a:rPr>
              <a:t> </a:t>
            </a:r>
            <a:r>
              <a:rPr lang="hu-HU" err="1">
                <a:ea typeface="Calibri"/>
                <a:cs typeface="Calibri"/>
              </a:rPr>
              <a:t>Supabase’s</a:t>
            </a:r>
            <a:r>
              <a:rPr lang="hu-HU">
                <a:ea typeface="Calibri"/>
                <a:cs typeface="Calibri"/>
              </a:rPr>
              <a:t> </a:t>
            </a:r>
            <a:r>
              <a:rPr lang="hu-HU" err="1">
                <a:ea typeface="Calibri"/>
                <a:cs typeface="Calibri"/>
              </a:rPr>
              <a:t>built</a:t>
            </a:r>
            <a:r>
              <a:rPr lang="hu-HU">
                <a:ea typeface="Calibri"/>
                <a:cs typeface="Calibri"/>
              </a:rPr>
              <a:t>-in </a:t>
            </a:r>
            <a:r>
              <a:rPr lang="hu-HU" err="1">
                <a:ea typeface="Calibri"/>
                <a:cs typeface="Calibri"/>
              </a:rPr>
              <a:t>systems</a:t>
            </a:r>
            <a:r>
              <a:rPr lang="hu-HU">
                <a:ea typeface="Calibri"/>
                <a:cs typeface="Calibri"/>
              </a:rPr>
              <a:t>, </a:t>
            </a:r>
            <a:r>
              <a:rPr lang="hu-HU" err="1">
                <a:ea typeface="Calibri"/>
                <a:cs typeface="Calibri"/>
              </a:rPr>
              <a:t>including</a:t>
            </a:r>
            <a:r>
              <a:rPr lang="hu-HU">
                <a:ea typeface="Calibri"/>
                <a:cs typeface="Calibri"/>
              </a:rPr>
              <a:t> </a:t>
            </a:r>
            <a:r>
              <a:rPr lang="hu-HU" err="1">
                <a:ea typeface="Calibri"/>
                <a:cs typeface="Calibri"/>
              </a:rPr>
              <a:t>Row</a:t>
            </a:r>
            <a:r>
              <a:rPr lang="hu-HU">
                <a:ea typeface="Calibri"/>
                <a:cs typeface="Calibri"/>
              </a:rPr>
              <a:t> </a:t>
            </a:r>
            <a:r>
              <a:rPr lang="hu-HU" err="1">
                <a:ea typeface="Calibri"/>
                <a:cs typeface="Calibri"/>
              </a:rPr>
              <a:t>Level</a:t>
            </a:r>
            <a:r>
              <a:rPr lang="hu-HU">
                <a:ea typeface="Calibri"/>
                <a:cs typeface="Calibri"/>
              </a:rPr>
              <a:t> </a:t>
            </a:r>
            <a:r>
              <a:rPr lang="hu-HU" err="1">
                <a:ea typeface="Calibri"/>
                <a:cs typeface="Calibri"/>
              </a:rPr>
              <a:t>Security</a:t>
            </a:r>
            <a:r>
              <a:rPr lang="hu-HU">
                <a:ea typeface="Calibri"/>
                <a:cs typeface="Calibri"/>
              </a:rPr>
              <a:t> </a:t>
            </a:r>
            <a:r>
              <a:rPr lang="hu-HU" err="1">
                <a:ea typeface="Calibri"/>
                <a:cs typeface="Calibri"/>
              </a:rPr>
              <a:t>rules</a:t>
            </a:r>
            <a:r>
              <a:rPr lang="hu-HU">
                <a:ea typeface="Calibri"/>
                <a:cs typeface="Calibri"/>
              </a:rPr>
              <a:t>.
</a:t>
            </a:r>
            <a:r>
              <a:rPr lang="hu-HU" err="1">
                <a:ea typeface="Calibri"/>
                <a:cs typeface="Calibri"/>
              </a:rPr>
              <a:t>This</a:t>
            </a:r>
            <a:r>
              <a:rPr lang="hu-HU">
                <a:ea typeface="Calibri"/>
                <a:cs typeface="Calibri"/>
              </a:rPr>
              <a:t> </a:t>
            </a:r>
            <a:r>
              <a:rPr lang="hu-HU" err="1">
                <a:ea typeface="Calibri"/>
                <a:cs typeface="Calibri"/>
              </a:rPr>
              <a:t>ensures</a:t>
            </a:r>
            <a:r>
              <a:rPr lang="hu-HU">
                <a:ea typeface="Calibri"/>
                <a:cs typeface="Calibri"/>
              </a:rPr>
              <a:t> </a:t>
            </a:r>
            <a:r>
              <a:rPr lang="hu-HU" err="1">
                <a:ea typeface="Calibri"/>
                <a:cs typeface="Calibri"/>
              </a:rPr>
              <a:t>that</a:t>
            </a:r>
            <a:r>
              <a:rPr lang="hu-HU">
                <a:ea typeface="Calibri"/>
                <a:cs typeface="Calibri"/>
              </a:rPr>
              <a:t> </a:t>
            </a:r>
            <a:r>
              <a:rPr lang="hu-HU" err="1">
                <a:ea typeface="Calibri"/>
                <a:cs typeface="Calibri"/>
              </a:rPr>
              <a:t>all</a:t>
            </a:r>
            <a:r>
              <a:rPr lang="hu-HU">
                <a:ea typeface="Calibri"/>
                <a:cs typeface="Calibri"/>
              </a:rPr>
              <a:t> </a:t>
            </a:r>
            <a:r>
              <a:rPr lang="hu-HU" err="1">
                <a:ea typeface="Calibri"/>
                <a:cs typeface="Calibri"/>
              </a:rPr>
              <a:t>user</a:t>
            </a:r>
            <a:r>
              <a:rPr lang="hu-HU">
                <a:ea typeface="Calibri"/>
                <a:cs typeface="Calibri"/>
              </a:rPr>
              <a:t> </a:t>
            </a:r>
            <a:r>
              <a:rPr lang="hu-HU" err="1">
                <a:ea typeface="Calibri"/>
                <a:cs typeface="Calibri"/>
              </a:rPr>
              <a:t>data</a:t>
            </a:r>
            <a:r>
              <a:rPr lang="hu-HU">
                <a:ea typeface="Calibri"/>
                <a:cs typeface="Calibri"/>
              </a:rPr>
              <a:t> </a:t>
            </a:r>
            <a:r>
              <a:rPr lang="hu-HU" err="1">
                <a:ea typeface="Calibri"/>
                <a:cs typeface="Calibri"/>
              </a:rPr>
              <a:t>remains</a:t>
            </a:r>
            <a:r>
              <a:rPr lang="hu-HU">
                <a:ea typeface="Calibri"/>
                <a:cs typeface="Calibri"/>
              </a:rPr>
              <a:t> </a:t>
            </a:r>
            <a:r>
              <a:rPr lang="hu-HU" err="1">
                <a:ea typeface="Calibri"/>
                <a:cs typeface="Calibri"/>
              </a:rPr>
              <a:t>secure</a:t>
            </a:r>
            <a:r>
              <a:rPr lang="hu-HU">
                <a:ea typeface="Calibri"/>
                <a:cs typeface="Calibri"/>
              </a:rPr>
              <a:t> and </a:t>
            </a:r>
            <a:r>
              <a:rPr lang="hu-HU" err="1">
                <a:ea typeface="Calibri"/>
                <a:cs typeface="Calibri"/>
              </a:rPr>
              <a:t>that</a:t>
            </a:r>
            <a:r>
              <a:rPr lang="hu-HU">
                <a:ea typeface="Calibri"/>
                <a:cs typeface="Calibri"/>
              </a:rPr>
              <a:t> </a:t>
            </a:r>
            <a:r>
              <a:rPr lang="hu-HU" err="1">
                <a:ea typeface="Calibri"/>
                <a:cs typeface="Calibri"/>
              </a:rPr>
              <a:t>users</a:t>
            </a:r>
            <a:r>
              <a:rPr lang="hu-HU">
                <a:ea typeface="Calibri"/>
                <a:cs typeface="Calibri"/>
              </a:rPr>
              <a:t> </a:t>
            </a:r>
            <a:r>
              <a:rPr lang="hu-HU" err="1">
                <a:ea typeface="Calibri"/>
                <a:cs typeface="Calibri"/>
              </a:rPr>
              <a:t>only</a:t>
            </a:r>
            <a:r>
              <a:rPr lang="hu-HU">
                <a:ea typeface="Calibri"/>
                <a:cs typeface="Calibri"/>
              </a:rPr>
              <a:t> </a:t>
            </a:r>
            <a:r>
              <a:rPr lang="hu-HU" err="1">
                <a:ea typeface="Calibri"/>
                <a:cs typeface="Calibri"/>
              </a:rPr>
              <a:t>access</a:t>
            </a:r>
            <a:r>
              <a:rPr lang="hu-HU">
                <a:ea typeface="Calibri"/>
                <a:cs typeface="Calibri"/>
              </a:rPr>
              <a:t> </a:t>
            </a:r>
            <a:r>
              <a:rPr lang="hu-HU" err="1">
                <a:ea typeface="Calibri"/>
                <a:cs typeface="Calibri"/>
              </a:rPr>
              <a:t>the</a:t>
            </a:r>
            <a:r>
              <a:rPr lang="hu-HU">
                <a:ea typeface="Calibri"/>
                <a:cs typeface="Calibri"/>
              </a:rPr>
              <a:t> </a:t>
            </a:r>
            <a:r>
              <a:rPr lang="hu-HU" err="1">
                <a:ea typeface="Calibri"/>
                <a:cs typeface="Calibri"/>
              </a:rPr>
              <a:t>information</a:t>
            </a:r>
            <a:r>
              <a:rPr lang="hu-HU">
                <a:ea typeface="Calibri"/>
                <a:cs typeface="Calibri"/>
              </a:rPr>
              <a:t> </a:t>
            </a:r>
            <a:r>
              <a:rPr lang="hu-HU" err="1">
                <a:ea typeface="Calibri"/>
                <a:cs typeface="Calibri"/>
              </a:rPr>
              <a:t>they’re</a:t>
            </a:r>
            <a:r>
              <a:rPr lang="hu-HU">
                <a:ea typeface="Calibri"/>
                <a:cs typeface="Calibri"/>
              </a:rPr>
              <a:t> </a:t>
            </a:r>
            <a:r>
              <a:rPr lang="hu-HU" err="1">
                <a:ea typeface="Calibri"/>
                <a:cs typeface="Calibri"/>
              </a:rPr>
              <a:t>authorized</a:t>
            </a:r>
            <a:r>
              <a:rPr lang="hu-HU">
                <a:ea typeface="Calibri"/>
                <a:cs typeface="Calibri"/>
              </a:rPr>
              <a:t> </a:t>
            </a:r>
            <a:r>
              <a:rPr lang="hu-HU" err="1">
                <a:ea typeface="Calibri"/>
                <a:cs typeface="Calibri"/>
              </a:rPr>
              <a:t>to</a:t>
            </a:r>
            <a:r>
              <a:rPr lang="hu-HU">
                <a:ea typeface="Calibri"/>
                <a:cs typeface="Calibri"/>
              </a:rPr>
              <a:t> </a:t>
            </a:r>
            <a:r>
              <a:rPr lang="hu-HU" err="1">
                <a:ea typeface="Calibri"/>
                <a:cs typeface="Calibri"/>
              </a:rPr>
              <a:t>see</a:t>
            </a:r>
            <a:r>
              <a:rPr lang="hu-HU">
                <a:ea typeface="Calibri"/>
                <a:cs typeface="Calibri"/>
              </a:rPr>
              <a:t>.
In </a:t>
            </a:r>
            <a:r>
              <a:rPr lang="hu-HU" err="1">
                <a:ea typeface="Calibri"/>
                <a:cs typeface="Calibri"/>
              </a:rPr>
              <a:t>short</a:t>
            </a:r>
            <a:r>
              <a:rPr lang="hu-HU">
                <a:ea typeface="Calibri"/>
                <a:cs typeface="Calibri"/>
              </a:rPr>
              <a:t>, </a:t>
            </a:r>
            <a:r>
              <a:rPr lang="hu-HU" err="1">
                <a:ea typeface="Calibri"/>
                <a:cs typeface="Calibri"/>
              </a:rPr>
              <a:t>our</a:t>
            </a:r>
            <a:r>
              <a:rPr lang="hu-HU">
                <a:ea typeface="Calibri"/>
                <a:cs typeface="Calibri"/>
              </a:rPr>
              <a:t> backend </a:t>
            </a:r>
            <a:r>
              <a:rPr lang="hu-HU" err="1">
                <a:ea typeface="Calibri"/>
                <a:cs typeface="Calibri"/>
              </a:rPr>
              <a:t>structure</a:t>
            </a:r>
            <a:r>
              <a:rPr lang="hu-HU">
                <a:ea typeface="Calibri"/>
                <a:cs typeface="Calibri"/>
              </a:rPr>
              <a:t> </a:t>
            </a:r>
            <a:r>
              <a:rPr lang="hu-HU" err="1">
                <a:ea typeface="Calibri"/>
                <a:cs typeface="Calibri"/>
              </a:rPr>
              <a:t>was</a:t>
            </a:r>
            <a:r>
              <a:rPr lang="hu-HU">
                <a:ea typeface="Calibri"/>
                <a:cs typeface="Calibri"/>
              </a:rPr>
              <a:t> </a:t>
            </a:r>
            <a:r>
              <a:rPr lang="hu-HU" err="1">
                <a:ea typeface="Calibri"/>
                <a:cs typeface="Calibri"/>
              </a:rPr>
              <a:t>carefully</a:t>
            </a:r>
            <a:r>
              <a:rPr lang="hu-HU">
                <a:ea typeface="Calibri"/>
                <a:cs typeface="Calibri"/>
              </a:rPr>
              <a:t> </a:t>
            </a:r>
            <a:r>
              <a:rPr lang="hu-HU" err="1">
                <a:ea typeface="Calibri"/>
                <a:cs typeface="Calibri"/>
              </a:rPr>
              <a:t>designed</a:t>
            </a:r>
            <a:r>
              <a:rPr lang="hu-HU">
                <a:ea typeface="Calibri"/>
                <a:cs typeface="Calibri"/>
              </a:rPr>
              <a:t> </a:t>
            </a:r>
            <a:r>
              <a:rPr lang="hu-HU" err="1">
                <a:ea typeface="Calibri"/>
                <a:cs typeface="Calibri"/>
              </a:rPr>
              <a:t>to</a:t>
            </a:r>
            <a:r>
              <a:rPr lang="hu-HU">
                <a:ea typeface="Calibri"/>
                <a:cs typeface="Calibri"/>
              </a:rPr>
              <a:t> </a:t>
            </a:r>
            <a:r>
              <a:rPr lang="hu-HU" err="1">
                <a:ea typeface="Calibri"/>
                <a:cs typeface="Calibri"/>
              </a:rPr>
              <a:t>offer</a:t>
            </a:r>
            <a:r>
              <a:rPr lang="hu-HU">
                <a:ea typeface="Calibri"/>
                <a:cs typeface="Calibri"/>
              </a:rPr>
              <a:t> a </a:t>
            </a:r>
            <a:r>
              <a:rPr lang="hu-HU" err="1">
                <a:ea typeface="Calibri"/>
                <a:cs typeface="Calibri"/>
              </a:rPr>
              <a:t>fast</a:t>
            </a:r>
            <a:r>
              <a:rPr lang="hu-HU">
                <a:ea typeface="Calibri"/>
                <a:cs typeface="Calibri"/>
              </a:rPr>
              <a:t>, </a:t>
            </a:r>
            <a:r>
              <a:rPr lang="hu-HU" err="1">
                <a:ea typeface="Calibri"/>
                <a:cs typeface="Calibri"/>
              </a:rPr>
              <a:t>secure</a:t>
            </a:r>
            <a:r>
              <a:rPr lang="hu-HU">
                <a:ea typeface="Calibri"/>
                <a:cs typeface="Calibri"/>
              </a:rPr>
              <a:t>, and </a:t>
            </a:r>
            <a:r>
              <a:rPr lang="hu-HU" err="1">
                <a:ea typeface="Calibri"/>
                <a:cs typeface="Calibri"/>
              </a:rPr>
              <a:t>transparent</a:t>
            </a:r>
            <a:r>
              <a:rPr lang="hu-HU">
                <a:ea typeface="Calibri"/>
                <a:cs typeface="Calibri"/>
              </a:rPr>
              <a:t> </a:t>
            </a:r>
            <a:r>
              <a:rPr lang="hu-HU" err="1">
                <a:ea typeface="Calibri"/>
                <a:cs typeface="Calibri"/>
              </a:rPr>
              <a:t>system</a:t>
            </a:r>
            <a:r>
              <a:rPr lang="hu-HU">
                <a:ea typeface="Calibri"/>
                <a:cs typeface="Calibri"/>
              </a:rPr>
              <a:t> </a:t>
            </a:r>
            <a:r>
              <a:rPr lang="hu-HU" err="1">
                <a:ea typeface="Calibri"/>
                <a:cs typeface="Calibri"/>
              </a:rPr>
              <a:t>that</a:t>
            </a:r>
            <a:r>
              <a:rPr lang="hu-HU">
                <a:ea typeface="Calibri"/>
                <a:cs typeface="Calibri"/>
              </a:rPr>
              <a:t> </a:t>
            </a:r>
            <a:r>
              <a:rPr lang="hu-HU" err="1">
                <a:ea typeface="Calibri"/>
                <a:cs typeface="Calibri"/>
              </a:rPr>
              <a:t>can</a:t>
            </a:r>
            <a:r>
              <a:rPr lang="hu-HU">
                <a:ea typeface="Calibri"/>
                <a:cs typeface="Calibri"/>
              </a:rPr>
              <a:t> </a:t>
            </a:r>
            <a:r>
              <a:rPr lang="hu-HU" err="1">
                <a:ea typeface="Calibri"/>
                <a:cs typeface="Calibri"/>
              </a:rPr>
              <a:t>also</a:t>
            </a:r>
            <a:r>
              <a:rPr lang="hu-HU">
                <a:ea typeface="Calibri"/>
                <a:cs typeface="Calibri"/>
              </a:rPr>
              <a:t> be </a:t>
            </a:r>
            <a:r>
              <a:rPr lang="hu-HU" err="1">
                <a:ea typeface="Calibri"/>
                <a:cs typeface="Calibri"/>
              </a:rPr>
              <a:t>easily</a:t>
            </a:r>
            <a:r>
              <a:rPr lang="hu-HU">
                <a:ea typeface="Calibri"/>
                <a:cs typeface="Calibri"/>
              </a:rPr>
              <a:t> </a:t>
            </a:r>
            <a:r>
              <a:rPr lang="hu-HU" err="1">
                <a:ea typeface="Calibri"/>
                <a:cs typeface="Calibri"/>
              </a:rPr>
              <a:t>scaled</a:t>
            </a:r>
            <a:r>
              <a:rPr lang="hu-HU">
                <a:ea typeface="Calibri"/>
                <a:cs typeface="Calibri"/>
              </a:rPr>
              <a:t> in </a:t>
            </a:r>
            <a:r>
              <a:rPr lang="hu-HU" err="1">
                <a:ea typeface="Calibri"/>
                <a:cs typeface="Calibri"/>
              </a:rPr>
              <a:t>the</a:t>
            </a:r>
            <a:r>
              <a:rPr lang="hu-HU">
                <a:ea typeface="Calibri"/>
                <a:cs typeface="Calibri"/>
              </a:rPr>
              <a:t> </a:t>
            </a:r>
            <a:r>
              <a:rPr lang="hu-HU" err="1">
                <a:ea typeface="Calibri"/>
                <a:cs typeface="Calibri"/>
              </a:rPr>
              <a:t>future</a:t>
            </a:r>
            <a:r>
              <a:rPr lang="hu-HU">
                <a:ea typeface="Calibri"/>
                <a:cs typeface="Calibri"/>
              </a:rPr>
              <a:t> </a:t>
            </a:r>
            <a:r>
              <a:rPr lang="hu-HU" err="1">
                <a:ea typeface="Calibri"/>
                <a:cs typeface="Calibri"/>
              </a:rPr>
              <a:t>if</a:t>
            </a:r>
            <a:r>
              <a:rPr lang="hu-HU">
                <a:ea typeface="Calibri"/>
                <a:cs typeface="Calibri"/>
              </a:rPr>
              <a:t> </a:t>
            </a:r>
            <a:r>
              <a:rPr lang="hu-HU" err="1">
                <a:ea typeface="Calibri"/>
                <a:cs typeface="Calibri"/>
              </a:rPr>
              <a:t>needed</a:t>
            </a:r>
            <a:r>
              <a:rPr lang="hu-HU">
                <a:ea typeface="Calibri"/>
                <a:cs typeface="Calibri"/>
              </a:rPr>
              <a:t>.</a:t>
            </a:r>
          </a:p>
          <a:p>
            <a:endParaRPr lang="hu-HU">
              <a:ea typeface="Calibri"/>
              <a:cs typeface="Calibri"/>
            </a:endParaRPr>
          </a:p>
          <a:p>
            <a:endParaRPr lang="hu-HU">
              <a:ea typeface="Calibri"/>
              <a:cs typeface="Calibri"/>
            </a:endParaRPr>
          </a:p>
          <a:p>
            <a:r>
              <a:rPr lang="hu-HU" err="1">
                <a:ea typeface="Calibri"/>
                <a:cs typeface="Calibri"/>
              </a:rPr>
              <a:t>Supabase</a:t>
            </a:r>
            <a:r>
              <a:rPr lang="hu-HU">
                <a:ea typeface="Calibri"/>
                <a:cs typeface="Calibri"/>
              </a:rPr>
              <a:t> </a:t>
            </a:r>
            <a:r>
              <a:rPr lang="hu-HU" err="1">
                <a:ea typeface="Calibri"/>
                <a:cs typeface="Calibri"/>
              </a:rPr>
              <a:t>connection</a:t>
            </a:r>
            <a:r>
              <a:rPr lang="hu-HU">
                <a:ea typeface="Calibri"/>
                <a:cs typeface="Calibri"/>
              </a:rPr>
              <a:t>:
→ Frontend </a:t>
            </a:r>
            <a:r>
              <a:rPr lang="hu-HU" err="1">
                <a:ea typeface="Calibri"/>
                <a:cs typeface="Calibri"/>
              </a:rPr>
              <a:t>communicates</a:t>
            </a:r>
            <a:r>
              <a:rPr lang="hu-HU">
                <a:ea typeface="Calibri"/>
                <a:cs typeface="Calibri"/>
              </a:rPr>
              <a:t> </a:t>
            </a:r>
            <a:r>
              <a:rPr lang="hu-HU" err="1">
                <a:ea typeface="Calibri"/>
                <a:cs typeface="Calibri"/>
              </a:rPr>
              <a:t>directly</a:t>
            </a:r>
            <a:r>
              <a:rPr lang="hu-HU">
                <a:ea typeface="Calibri"/>
                <a:cs typeface="Calibri"/>
              </a:rPr>
              <a:t> </a:t>
            </a:r>
            <a:r>
              <a:rPr lang="hu-HU" err="1">
                <a:ea typeface="Calibri"/>
                <a:cs typeface="Calibri"/>
              </a:rPr>
              <a:t>with</a:t>
            </a:r>
            <a:r>
              <a:rPr lang="hu-HU">
                <a:ea typeface="Calibri"/>
                <a:cs typeface="Calibri"/>
              </a:rPr>
              <a:t> </a:t>
            </a:r>
            <a:r>
              <a:rPr lang="hu-HU" err="1">
                <a:ea typeface="Calibri"/>
                <a:cs typeface="Calibri"/>
              </a:rPr>
              <a:t>Supabase</a:t>
            </a:r>
            <a:r>
              <a:rPr lang="hu-HU">
                <a:ea typeface="Calibri"/>
                <a:cs typeface="Calibri"/>
              </a:rPr>
              <a:t> </a:t>
            </a:r>
            <a:r>
              <a:rPr lang="hu-HU" err="1">
                <a:ea typeface="Calibri"/>
                <a:cs typeface="Calibri"/>
              </a:rPr>
              <a:t>through</a:t>
            </a:r>
            <a:r>
              <a:rPr lang="hu-HU">
                <a:ea typeface="Calibri"/>
                <a:cs typeface="Calibri"/>
              </a:rPr>
              <a:t> SDK.
→ No </a:t>
            </a:r>
            <a:r>
              <a:rPr lang="hu-HU" err="1">
                <a:ea typeface="Calibri"/>
                <a:cs typeface="Calibri"/>
              </a:rPr>
              <a:t>custom</a:t>
            </a:r>
            <a:r>
              <a:rPr lang="hu-HU">
                <a:ea typeface="Calibri"/>
                <a:cs typeface="Calibri"/>
              </a:rPr>
              <a:t> API server </a:t>
            </a:r>
            <a:r>
              <a:rPr lang="hu-HU" err="1">
                <a:ea typeface="Calibri"/>
                <a:cs typeface="Calibri"/>
              </a:rPr>
              <a:t>needed</a:t>
            </a:r>
            <a:r>
              <a:rPr lang="hu-HU">
                <a:ea typeface="Calibri"/>
                <a:cs typeface="Calibri"/>
              </a:rPr>
              <a:t> → </a:t>
            </a:r>
            <a:r>
              <a:rPr lang="hu-HU" err="1">
                <a:ea typeface="Calibri"/>
                <a:cs typeface="Calibri"/>
              </a:rPr>
              <a:t>simpler</a:t>
            </a:r>
            <a:r>
              <a:rPr lang="hu-HU">
                <a:ea typeface="Calibri"/>
                <a:cs typeface="Calibri"/>
              </a:rPr>
              <a:t>, </a:t>
            </a:r>
            <a:r>
              <a:rPr lang="hu-HU" err="1">
                <a:ea typeface="Calibri"/>
                <a:cs typeface="Calibri"/>
              </a:rPr>
              <a:t>faster</a:t>
            </a:r>
            <a:r>
              <a:rPr lang="hu-HU">
                <a:ea typeface="Calibri"/>
                <a:cs typeface="Calibri"/>
              </a:rPr>
              <a:t>, </a:t>
            </a:r>
            <a:r>
              <a:rPr lang="hu-HU" err="1">
                <a:ea typeface="Calibri"/>
                <a:cs typeface="Calibri"/>
              </a:rPr>
              <a:t>fewer</a:t>
            </a:r>
            <a:r>
              <a:rPr lang="hu-HU">
                <a:ea typeface="Calibri"/>
                <a:cs typeface="Calibri"/>
              </a:rPr>
              <a:t> </a:t>
            </a:r>
            <a:r>
              <a:rPr lang="hu-HU" err="1">
                <a:ea typeface="Calibri"/>
                <a:cs typeface="Calibri"/>
              </a:rPr>
              <a:t>errors</a:t>
            </a:r>
            <a:r>
              <a:rPr lang="hu-HU">
                <a:ea typeface="Calibri"/>
                <a:cs typeface="Calibri"/>
              </a:rPr>
              <a:t>.
Business </a:t>
            </a:r>
            <a:r>
              <a:rPr lang="hu-HU" err="1">
                <a:ea typeface="Calibri"/>
                <a:cs typeface="Calibri"/>
              </a:rPr>
              <a:t>logic</a:t>
            </a:r>
            <a:r>
              <a:rPr lang="hu-HU">
                <a:ea typeface="Calibri"/>
                <a:cs typeface="Calibri"/>
              </a:rPr>
              <a:t> </a:t>
            </a:r>
            <a:r>
              <a:rPr lang="hu-HU" err="1">
                <a:ea typeface="Calibri"/>
                <a:cs typeface="Calibri"/>
              </a:rPr>
              <a:t>on</a:t>
            </a:r>
            <a:r>
              <a:rPr lang="hu-HU">
                <a:ea typeface="Calibri"/>
                <a:cs typeface="Calibri"/>
              </a:rPr>
              <a:t> frontend:
→ </a:t>
            </a:r>
            <a:r>
              <a:rPr lang="hu-HU" err="1">
                <a:ea typeface="Calibri"/>
                <a:cs typeface="Calibri"/>
              </a:rPr>
              <a:t>Booking</a:t>
            </a:r>
            <a:r>
              <a:rPr lang="hu-HU">
                <a:ea typeface="Calibri"/>
                <a:cs typeface="Calibri"/>
              </a:rPr>
              <a:t> and </a:t>
            </a:r>
            <a:r>
              <a:rPr lang="hu-HU" err="1">
                <a:ea typeface="Calibri"/>
                <a:cs typeface="Calibri"/>
              </a:rPr>
              <a:t>coach</a:t>
            </a:r>
            <a:r>
              <a:rPr lang="hu-HU">
                <a:ea typeface="Calibri"/>
                <a:cs typeface="Calibri"/>
              </a:rPr>
              <a:t> </a:t>
            </a:r>
            <a:r>
              <a:rPr lang="hu-HU" err="1">
                <a:ea typeface="Calibri"/>
                <a:cs typeface="Calibri"/>
              </a:rPr>
              <a:t>data</a:t>
            </a:r>
            <a:r>
              <a:rPr lang="hu-HU">
                <a:ea typeface="Calibri"/>
                <a:cs typeface="Calibri"/>
              </a:rPr>
              <a:t> </a:t>
            </a:r>
            <a:r>
              <a:rPr lang="hu-HU" err="1">
                <a:ea typeface="Calibri"/>
                <a:cs typeface="Calibri"/>
              </a:rPr>
              <a:t>handling</a:t>
            </a:r>
            <a:r>
              <a:rPr lang="hu-HU">
                <a:ea typeface="Calibri"/>
                <a:cs typeface="Calibri"/>
              </a:rPr>
              <a:t> </a:t>
            </a:r>
            <a:r>
              <a:rPr lang="hu-HU" err="1">
                <a:ea typeface="Calibri"/>
                <a:cs typeface="Calibri"/>
              </a:rPr>
              <a:t>happens</a:t>
            </a:r>
            <a:r>
              <a:rPr lang="hu-HU">
                <a:ea typeface="Calibri"/>
                <a:cs typeface="Calibri"/>
              </a:rPr>
              <a:t> </a:t>
            </a:r>
            <a:r>
              <a:rPr lang="hu-HU" err="1">
                <a:ea typeface="Calibri"/>
                <a:cs typeface="Calibri"/>
              </a:rPr>
              <a:t>client-side</a:t>
            </a:r>
            <a:r>
              <a:rPr lang="hu-HU">
                <a:ea typeface="Calibri"/>
                <a:cs typeface="Calibri"/>
              </a:rPr>
              <a:t>.
→ </a:t>
            </a:r>
            <a:r>
              <a:rPr lang="hu-HU" err="1">
                <a:ea typeface="Calibri"/>
                <a:cs typeface="Calibri"/>
              </a:rPr>
              <a:t>Chosen</a:t>
            </a:r>
            <a:r>
              <a:rPr lang="hu-HU">
                <a:ea typeface="Calibri"/>
                <a:cs typeface="Calibri"/>
              </a:rPr>
              <a:t> </a:t>
            </a:r>
            <a:r>
              <a:rPr lang="hu-HU" err="1">
                <a:ea typeface="Calibri"/>
                <a:cs typeface="Calibri"/>
              </a:rPr>
              <a:t>for</a:t>
            </a:r>
            <a:r>
              <a:rPr lang="hu-HU">
                <a:ea typeface="Calibri"/>
                <a:cs typeface="Calibri"/>
              </a:rPr>
              <a:t> </a:t>
            </a:r>
            <a:r>
              <a:rPr lang="hu-HU" err="1">
                <a:ea typeface="Calibri"/>
                <a:cs typeface="Calibri"/>
              </a:rPr>
              <a:t>faster</a:t>
            </a:r>
            <a:r>
              <a:rPr lang="hu-HU">
                <a:ea typeface="Calibri"/>
                <a:cs typeface="Calibri"/>
              </a:rPr>
              <a:t> </a:t>
            </a:r>
            <a:r>
              <a:rPr lang="hu-HU" err="1">
                <a:ea typeface="Calibri"/>
                <a:cs typeface="Calibri"/>
              </a:rPr>
              <a:t>user</a:t>
            </a:r>
            <a:r>
              <a:rPr lang="hu-HU">
                <a:ea typeface="Calibri"/>
                <a:cs typeface="Calibri"/>
              </a:rPr>
              <a:t> </a:t>
            </a:r>
            <a:r>
              <a:rPr lang="hu-HU" err="1">
                <a:ea typeface="Calibri"/>
                <a:cs typeface="Calibri"/>
              </a:rPr>
              <a:t>experience</a:t>
            </a:r>
            <a:r>
              <a:rPr lang="hu-HU">
                <a:ea typeface="Calibri"/>
                <a:cs typeface="Calibri"/>
              </a:rPr>
              <a:t> and </a:t>
            </a:r>
            <a:r>
              <a:rPr lang="hu-HU" err="1">
                <a:ea typeface="Calibri"/>
                <a:cs typeface="Calibri"/>
              </a:rPr>
              <a:t>easier</a:t>
            </a:r>
            <a:r>
              <a:rPr lang="hu-HU">
                <a:ea typeface="Calibri"/>
                <a:cs typeface="Calibri"/>
              </a:rPr>
              <a:t> </a:t>
            </a:r>
            <a:r>
              <a:rPr lang="hu-HU" err="1">
                <a:ea typeface="Calibri"/>
                <a:cs typeface="Calibri"/>
              </a:rPr>
              <a:t>maintenance</a:t>
            </a:r>
            <a:r>
              <a:rPr lang="hu-HU">
                <a:ea typeface="Calibri"/>
                <a:cs typeface="Calibri"/>
              </a:rPr>
              <a:t>.
</a:t>
            </a:r>
            <a:r>
              <a:rPr lang="hu-HU" err="1">
                <a:ea typeface="Calibri"/>
                <a:cs typeface="Calibri"/>
              </a:rPr>
              <a:t>Database</a:t>
            </a:r>
            <a:r>
              <a:rPr lang="hu-HU">
                <a:ea typeface="Calibri"/>
                <a:cs typeface="Calibri"/>
              </a:rPr>
              <a:t> </a:t>
            </a:r>
            <a:r>
              <a:rPr lang="hu-HU" err="1">
                <a:ea typeface="Calibri"/>
                <a:cs typeface="Calibri"/>
              </a:rPr>
              <a:t>layer</a:t>
            </a:r>
            <a:r>
              <a:rPr lang="hu-HU">
                <a:ea typeface="Calibri"/>
                <a:cs typeface="Calibri"/>
              </a:rPr>
              <a:t>:
→ </a:t>
            </a:r>
            <a:r>
              <a:rPr lang="hu-HU" err="1">
                <a:ea typeface="Calibri"/>
                <a:cs typeface="Calibri"/>
              </a:rPr>
              <a:t>PostgreSQL</a:t>
            </a:r>
            <a:r>
              <a:rPr lang="hu-HU">
                <a:ea typeface="Calibri"/>
                <a:cs typeface="Calibri"/>
              </a:rPr>
              <a:t> </a:t>
            </a:r>
            <a:r>
              <a:rPr lang="hu-HU" err="1">
                <a:ea typeface="Calibri"/>
                <a:cs typeface="Calibri"/>
              </a:rPr>
              <a:t>database</a:t>
            </a:r>
            <a:r>
              <a:rPr lang="hu-HU">
                <a:ea typeface="Calibri"/>
                <a:cs typeface="Calibri"/>
              </a:rPr>
              <a:t> </a:t>
            </a:r>
            <a:r>
              <a:rPr lang="hu-HU" err="1">
                <a:ea typeface="Calibri"/>
                <a:cs typeface="Calibri"/>
              </a:rPr>
              <a:t>on</a:t>
            </a:r>
            <a:r>
              <a:rPr lang="hu-HU">
                <a:ea typeface="Calibri"/>
                <a:cs typeface="Calibri"/>
              </a:rPr>
              <a:t> </a:t>
            </a:r>
            <a:r>
              <a:rPr lang="hu-HU" err="1">
                <a:ea typeface="Calibri"/>
                <a:cs typeface="Calibri"/>
              </a:rPr>
              <a:t>Supabase</a:t>
            </a:r>
            <a:r>
              <a:rPr lang="hu-HU">
                <a:ea typeface="Calibri"/>
                <a:cs typeface="Calibri"/>
              </a:rPr>
              <a:t> platform.
→ Data </a:t>
            </a:r>
            <a:r>
              <a:rPr lang="hu-HU" err="1">
                <a:ea typeface="Calibri"/>
                <a:cs typeface="Calibri"/>
              </a:rPr>
              <a:t>security</a:t>
            </a:r>
            <a:r>
              <a:rPr lang="hu-HU">
                <a:ea typeface="Calibri"/>
                <a:cs typeface="Calibri"/>
              </a:rPr>
              <a:t> and </a:t>
            </a:r>
            <a:r>
              <a:rPr lang="hu-HU" err="1">
                <a:ea typeface="Calibri"/>
                <a:cs typeface="Calibri"/>
              </a:rPr>
              <a:t>access</a:t>
            </a:r>
            <a:r>
              <a:rPr lang="hu-HU">
                <a:ea typeface="Calibri"/>
                <a:cs typeface="Calibri"/>
              </a:rPr>
              <a:t> </a:t>
            </a:r>
            <a:r>
              <a:rPr lang="hu-HU" err="1">
                <a:ea typeface="Calibri"/>
                <a:cs typeface="Calibri"/>
              </a:rPr>
              <a:t>control</a:t>
            </a:r>
            <a:r>
              <a:rPr lang="hu-HU">
                <a:ea typeface="Calibri"/>
                <a:cs typeface="Calibri"/>
              </a:rPr>
              <a:t> </a:t>
            </a:r>
            <a:r>
              <a:rPr lang="hu-HU" err="1">
                <a:ea typeface="Calibri"/>
                <a:cs typeface="Calibri"/>
              </a:rPr>
              <a:t>via</a:t>
            </a:r>
            <a:r>
              <a:rPr lang="hu-HU">
                <a:ea typeface="Calibri"/>
                <a:cs typeface="Calibri"/>
              </a:rPr>
              <a:t> RLS </a:t>
            </a:r>
            <a:r>
              <a:rPr lang="hu-HU" err="1">
                <a:ea typeface="Calibri"/>
                <a:cs typeface="Calibri"/>
              </a:rPr>
              <a:t>rules</a:t>
            </a:r>
            <a:r>
              <a:rPr lang="hu-HU">
                <a:ea typeface="Calibri"/>
                <a:cs typeface="Calibri"/>
              </a:rPr>
              <a:t>.
</a:t>
            </a:r>
            <a:r>
              <a:rPr lang="hu-HU" err="1">
                <a:ea typeface="Calibri"/>
                <a:cs typeface="Calibri"/>
              </a:rPr>
              <a:t>Summary</a:t>
            </a:r>
            <a:r>
              <a:rPr lang="hu-HU">
                <a:ea typeface="Calibri"/>
                <a:cs typeface="Calibri"/>
              </a:rPr>
              <a:t>:
→ </a:t>
            </a:r>
            <a:r>
              <a:rPr lang="hu-HU" err="1">
                <a:ea typeface="Calibri"/>
                <a:cs typeface="Calibri"/>
              </a:rPr>
              <a:t>Fast</a:t>
            </a:r>
            <a:r>
              <a:rPr lang="hu-HU">
                <a:ea typeface="Calibri"/>
                <a:cs typeface="Calibri"/>
              </a:rPr>
              <a:t>, </a:t>
            </a:r>
            <a:r>
              <a:rPr lang="hu-HU" err="1">
                <a:ea typeface="Calibri"/>
                <a:cs typeface="Calibri"/>
              </a:rPr>
              <a:t>secure</a:t>
            </a:r>
            <a:r>
              <a:rPr lang="hu-HU">
                <a:ea typeface="Calibri"/>
                <a:cs typeface="Calibri"/>
              </a:rPr>
              <a:t>, </a:t>
            </a:r>
            <a:r>
              <a:rPr lang="hu-HU" err="1">
                <a:ea typeface="Calibri"/>
                <a:cs typeface="Calibri"/>
              </a:rPr>
              <a:t>transparent</a:t>
            </a:r>
            <a:r>
              <a:rPr lang="hu-HU">
                <a:ea typeface="Calibri"/>
                <a:cs typeface="Calibri"/>
              </a:rPr>
              <a:t>, and </a:t>
            </a:r>
            <a:r>
              <a:rPr lang="hu-HU" err="1">
                <a:ea typeface="Calibri"/>
                <a:cs typeface="Calibri"/>
              </a:rPr>
              <a:t>scalable</a:t>
            </a:r>
            <a:r>
              <a:rPr lang="hu-HU">
                <a:ea typeface="Calibri"/>
                <a:cs typeface="Calibri"/>
              </a:rPr>
              <a:t> </a:t>
            </a:r>
            <a:r>
              <a:rPr lang="hu-HU" err="1">
                <a:ea typeface="Calibri"/>
                <a:cs typeface="Calibri"/>
              </a:rPr>
              <a:t>solution</a:t>
            </a:r>
            <a:r>
              <a:rPr lang="hu-HU">
                <a:ea typeface="Calibri"/>
                <a:cs typeface="Calibri"/>
              </a:rPr>
              <a:t>.</a:t>
            </a:r>
          </a:p>
          <a:p>
            <a:endParaRPr lang="en-US">
              <a:ea typeface="Calibri"/>
              <a:cs typeface="Calibri"/>
            </a:endParaRPr>
          </a:p>
          <a:p>
            <a:endParaRPr lang="hu-HU">
              <a:ea typeface="Calibri"/>
              <a:cs typeface="Calibri"/>
            </a:endParaRPr>
          </a:p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2056BB-25DC-0814-EB52-72C31D31D4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49254FB-2E0C-C533-0CCA-42FCB3947C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50D80C5-638C-192E-F25C-67D76A9323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Chen angol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E5E79D-99FE-5320-A486-0701C1E9709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7964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13" Type="http://schemas.openxmlformats.org/officeDocument/2006/relationships/slideLayout" Target="../slideLayouts/slideLayout13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slideLayout" Target="../slideLayouts/slideLayout12.xml" /><Relationship Id="rId17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16" Type="http://schemas.openxmlformats.org/officeDocument/2006/relationships/slideLayout" Target="../slideLayouts/slideLayout16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5" Type="http://schemas.openxmlformats.org/officeDocument/2006/relationships/slideLayout" Target="../slideLayouts/slideLayout1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Relationship Id="rId14" Type="http://schemas.openxmlformats.org/officeDocument/2006/relationships/slideLayout" Target="../slideLayouts/slideLayout14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 /><Relationship Id="rId1" Type="http://schemas.openxmlformats.org/officeDocument/2006/relationships/slideLayout" Target="../slideLayouts/slideLayout2.xml" 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 /><Relationship Id="rId2" Type="http://schemas.openxmlformats.org/officeDocument/2006/relationships/notesSlide" Target="../notesSlides/notesSlide10.xml" /><Relationship Id="rId1" Type="http://schemas.openxmlformats.org/officeDocument/2006/relationships/slideLayout" Target="../slideLayouts/slideLayout8.xml" /><Relationship Id="rId4" Type="http://schemas.openxmlformats.org/officeDocument/2006/relationships/image" Target="../media/image31.png" 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 /><Relationship Id="rId2" Type="http://schemas.openxmlformats.org/officeDocument/2006/relationships/notesSlide" Target="../notesSlides/notesSlide11.xml" /><Relationship Id="rId1" Type="http://schemas.openxmlformats.org/officeDocument/2006/relationships/slideLayout" Target="../slideLayouts/slideLayout9.xml" /><Relationship Id="rId4" Type="http://schemas.openxmlformats.org/officeDocument/2006/relationships/image" Target="../media/image33.png" 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 /><Relationship Id="rId2" Type="http://schemas.openxmlformats.org/officeDocument/2006/relationships/notesSlide" Target="../notesSlides/notesSlide12.xml" /><Relationship Id="rId1" Type="http://schemas.openxmlformats.org/officeDocument/2006/relationships/slideLayout" Target="../slideLayouts/slideLayout10.xml" /><Relationship Id="rId4" Type="http://schemas.openxmlformats.org/officeDocument/2006/relationships/image" Target="../media/image35.png" 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 /><Relationship Id="rId2" Type="http://schemas.openxmlformats.org/officeDocument/2006/relationships/notesSlide" Target="../notesSlides/notesSlide13.xml" /><Relationship Id="rId1" Type="http://schemas.openxmlformats.org/officeDocument/2006/relationships/slideLayout" Target="../slideLayouts/slideLayout14.xml" /><Relationship Id="rId6" Type="http://schemas.openxmlformats.org/officeDocument/2006/relationships/image" Target="../media/image39.png" /><Relationship Id="rId5" Type="http://schemas.openxmlformats.org/officeDocument/2006/relationships/image" Target="../media/image38.png" /><Relationship Id="rId4" Type="http://schemas.openxmlformats.org/officeDocument/2006/relationships/image" Target="../media/image37.png" 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 /><Relationship Id="rId1" Type="http://schemas.openxmlformats.org/officeDocument/2006/relationships/slideLayout" Target="../slideLayouts/slideLayout13.xml" 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 /><Relationship Id="rId1" Type="http://schemas.openxmlformats.org/officeDocument/2006/relationships/slideLayout" Target="../slideLayouts/slideLayout11.xml" 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 /><Relationship Id="rId3" Type="http://schemas.openxmlformats.org/officeDocument/2006/relationships/image" Target="../media/image40.png" /><Relationship Id="rId7" Type="http://schemas.openxmlformats.org/officeDocument/2006/relationships/image" Target="../media/image44.png" /><Relationship Id="rId2" Type="http://schemas.openxmlformats.org/officeDocument/2006/relationships/notesSlide" Target="../notesSlides/notesSlide16.xml" /><Relationship Id="rId1" Type="http://schemas.openxmlformats.org/officeDocument/2006/relationships/slideLayout" Target="../slideLayouts/slideLayout12.xml" /><Relationship Id="rId6" Type="http://schemas.openxmlformats.org/officeDocument/2006/relationships/image" Target="../media/image43.png" /><Relationship Id="rId5" Type="http://schemas.openxmlformats.org/officeDocument/2006/relationships/image" Target="../media/image42.png" /><Relationship Id="rId10" Type="http://schemas.openxmlformats.org/officeDocument/2006/relationships/image" Target="../media/image47.png" /><Relationship Id="rId4" Type="http://schemas.openxmlformats.org/officeDocument/2006/relationships/image" Target="../media/image41.png" /><Relationship Id="rId9" Type="http://schemas.openxmlformats.org/officeDocument/2006/relationships/image" Target="../media/image46.png" 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 /><Relationship Id="rId1" Type="http://schemas.openxmlformats.org/officeDocument/2006/relationships/slideLayout" Target="../slideLayouts/slideLayout15.xml" 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 /><Relationship Id="rId3" Type="http://schemas.openxmlformats.org/officeDocument/2006/relationships/image" Target="../media/image48.png" /><Relationship Id="rId7" Type="http://schemas.openxmlformats.org/officeDocument/2006/relationships/image" Target="../media/image52.png" /><Relationship Id="rId2" Type="http://schemas.openxmlformats.org/officeDocument/2006/relationships/notesSlide" Target="../notesSlides/notesSlide18.xml" /><Relationship Id="rId1" Type="http://schemas.openxmlformats.org/officeDocument/2006/relationships/slideLayout" Target="../slideLayouts/slideLayout16.xml" /><Relationship Id="rId6" Type="http://schemas.openxmlformats.org/officeDocument/2006/relationships/image" Target="../media/image51.png" /><Relationship Id="rId5" Type="http://schemas.openxmlformats.org/officeDocument/2006/relationships/image" Target="../media/image50.png" /><Relationship Id="rId10" Type="http://schemas.openxmlformats.org/officeDocument/2006/relationships/image" Target="../media/image55.png" /><Relationship Id="rId4" Type="http://schemas.openxmlformats.org/officeDocument/2006/relationships/image" Target="../media/image49.png" /><Relationship Id="rId9" Type="http://schemas.openxmlformats.org/officeDocument/2006/relationships/image" Target="../media/image54.png" 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 /><Relationship Id="rId1" Type="http://schemas.openxmlformats.org/officeDocument/2006/relationships/slideLayout" Target="../slideLayouts/slideLayout16.xml" 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 /><Relationship Id="rId2" Type="http://schemas.openxmlformats.org/officeDocument/2006/relationships/notesSlide" Target="../notesSlides/notesSlide2.xml" /><Relationship Id="rId1" Type="http://schemas.openxmlformats.org/officeDocument/2006/relationships/slideLayout" Target="../slideLayouts/slideLayout2.xml" 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notesSlide" Target="../notesSlides/notesSlide3.xml" /><Relationship Id="rId1" Type="http://schemas.openxmlformats.org/officeDocument/2006/relationships/slideLayout" Target="../slideLayouts/slideLayout3.xml" /><Relationship Id="rId5" Type="http://schemas.openxmlformats.org/officeDocument/2006/relationships/image" Target="../media/image5.png" /><Relationship Id="rId4" Type="http://schemas.openxmlformats.org/officeDocument/2006/relationships/image" Target="../media/image4.png" 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 /><Relationship Id="rId3" Type="http://schemas.openxmlformats.org/officeDocument/2006/relationships/image" Target="../media/image6.png" /><Relationship Id="rId7" Type="http://schemas.openxmlformats.org/officeDocument/2006/relationships/image" Target="../media/image10.png" /><Relationship Id="rId2" Type="http://schemas.openxmlformats.org/officeDocument/2006/relationships/notesSlide" Target="../notesSlides/notesSlide4.xml" /><Relationship Id="rId1" Type="http://schemas.openxmlformats.org/officeDocument/2006/relationships/slideLayout" Target="../slideLayouts/slideLayout5.xml" /><Relationship Id="rId6" Type="http://schemas.openxmlformats.org/officeDocument/2006/relationships/image" Target="../media/image9.png" /><Relationship Id="rId5" Type="http://schemas.openxmlformats.org/officeDocument/2006/relationships/image" Target="../media/image8.png" /><Relationship Id="rId10" Type="http://schemas.openxmlformats.org/officeDocument/2006/relationships/image" Target="../media/image13.png" /><Relationship Id="rId4" Type="http://schemas.openxmlformats.org/officeDocument/2006/relationships/image" Target="../media/image7.png" /><Relationship Id="rId9" Type="http://schemas.openxmlformats.org/officeDocument/2006/relationships/image" Target="../media/image12.png" 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 /><Relationship Id="rId2" Type="http://schemas.openxmlformats.org/officeDocument/2006/relationships/notesSlide" Target="../notesSlides/notesSlide5.xml" /><Relationship Id="rId1" Type="http://schemas.openxmlformats.org/officeDocument/2006/relationships/slideLayout" Target="../slideLayouts/slideLayout4.xml" /><Relationship Id="rId5" Type="http://schemas.openxmlformats.org/officeDocument/2006/relationships/image" Target="../media/image16.png" /><Relationship Id="rId4" Type="http://schemas.openxmlformats.org/officeDocument/2006/relationships/image" Target="../media/image15.png" 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 /><Relationship Id="rId2" Type="http://schemas.openxmlformats.org/officeDocument/2006/relationships/notesSlide" Target="../notesSlides/notesSlide6.xml" /><Relationship Id="rId1" Type="http://schemas.openxmlformats.org/officeDocument/2006/relationships/slideLayout" Target="../slideLayouts/slideLayout4.xml" /><Relationship Id="rId5" Type="http://schemas.openxmlformats.org/officeDocument/2006/relationships/image" Target="../media/image19.png" /><Relationship Id="rId4" Type="http://schemas.openxmlformats.org/officeDocument/2006/relationships/image" Target="../media/image18.png" 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 /><Relationship Id="rId7" Type="http://schemas.openxmlformats.org/officeDocument/2006/relationships/image" Target="../media/image24.png" /><Relationship Id="rId2" Type="http://schemas.openxmlformats.org/officeDocument/2006/relationships/notesSlide" Target="../notesSlides/notesSlide7.xml" /><Relationship Id="rId1" Type="http://schemas.openxmlformats.org/officeDocument/2006/relationships/slideLayout" Target="../slideLayouts/slideLayout6.xml" /><Relationship Id="rId6" Type="http://schemas.openxmlformats.org/officeDocument/2006/relationships/image" Target="../media/image23.png" /><Relationship Id="rId5" Type="http://schemas.openxmlformats.org/officeDocument/2006/relationships/image" Target="../media/image22.png" /><Relationship Id="rId4" Type="http://schemas.openxmlformats.org/officeDocument/2006/relationships/image" Target="../media/image21.png" 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 /><Relationship Id="rId2" Type="http://schemas.openxmlformats.org/officeDocument/2006/relationships/notesSlide" Target="../notesSlides/notesSlide8.xml" /><Relationship Id="rId1" Type="http://schemas.openxmlformats.org/officeDocument/2006/relationships/slideLayout" Target="../slideLayouts/slideLayout7.xml" /><Relationship Id="rId5" Type="http://schemas.openxmlformats.org/officeDocument/2006/relationships/image" Target="../media/image27.png" /><Relationship Id="rId4" Type="http://schemas.openxmlformats.org/officeDocument/2006/relationships/image" Target="../media/image26.png" 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 /><Relationship Id="rId2" Type="http://schemas.openxmlformats.org/officeDocument/2006/relationships/notesSlide" Target="../notesSlides/notesSlide9.xml" /><Relationship Id="rId1" Type="http://schemas.openxmlformats.org/officeDocument/2006/relationships/slideLayout" Target="../slideLayouts/slideLayout8.xml" /><Relationship Id="rId4" Type="http://schemas.openxmlformats.org/officeDocument/2006/relationships/image" Target="../media/image29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47945E-FE1F-2EB9-7C2E-9413155477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620DCB70-27DD-84F3-D6CD-48F6140FC5ED}"/>
              </a:ext>
            </a:extLst>
          </p:cNvPr>
          <p:cNvSpPr/>
          <p:nvPr/>
        </p:nvSpPr>
        <p:spPr>
          <a:xfrm>
            <a:off x="4572160" y="3409750"/>
            <a:ext cx="794796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550"/>
              </a:lnSpc>
            </a:pPr>
            <a:r>
              <a:rPr lang="en-US" sz="4450" err="1">
                <a:solidFill>
                  <a:srgbClr val="97B8FF"/>
                </a:solidFill>
                <a:latin typeface="Sora Medium"/>
                <a:ea typeface="Sora Medium" pitchFamily="34" charset="-122"/>
                <a:cs typeface="Sora Medium"/>
              </a:rPr>
              <a:t>FitConnect</a:t>
            </a:r>
            <a:r>
              <a:rPr lang="en-US" sz="4450">
                <a:solidFill>
                  <a:srgbClr val="97B8FF"/>
                </a:solidFill>
                <a:latin typeface="Sora Medium"/>
                <a:ea typeface="Sora Medium" pitchFamily="34" charset="-122"/>
                <a:cs typeface="Sora Medium"/>
              </a:rPr>
              <a:t> </a:t>
            </a:r>
            <a:r>
              <a:rPr lang="en-US" sz="4450" err="1">
                <a:solidFill>
                  <a:srgbClr val="97B8FF"/>
                </a:solidFill>
                <a:latin typeface="Sora Medium"/>
                <a:ea typeface="Sora Medium" pitchFamily="34" charset="-122"/>
                <a:cs typeface="Sora Medium"/>
              </a:rPr>
              <a:t>Bemutató</a:t>
            </a:r>
          </a:p>
          <a:p>
            <a:pPr>
              <a:lnSpc>
                <a:spcPts val="5550"/>
              </a:lnSpc>
            </a:pPr>
            <a:endParaRPr lang="en-US" sz="4450">
              <a:solidFill>
                <a:srgbClr val="97B8FF"/>
              </a:solidFill>
              <a:latin typeface="Sora Medium"/>
              <a:cs typeface="Sora Medium"/>
            </a:endParaRPr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6EB7DCD3-69FE-58AF-FBC7-F4CD5438F152}"/>
              </a:ext>
            </a:extLst>
          </p:cNvPr>
          <p:cNvSpPr/>
          <p:nvPr/>
        </p:nvSpPr>
        <p:spPr>
          <a:xfrm>
            <a:off x="793790" y="3785830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>
              <a:solidFill>
                <a:srgbClr val="E0D6DE"/>
              </a:solidFill>
              <a:latin typeface="Noto Sans TC"/>
              <a:ea typeface="Noto Sans TC"/>
            </a:endParaRPr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4C3E6D85-D598-5763-5C2B-98E1EEBB595D}"/>
              </a:ext>
            </a:extLst>
          </p:cNvPr>
          <p:cNvSpPr/>
          <p:nvPr/>
        </p:nvSpPr>
        <p:spPr>
          <a:xfrm>
            <a:off x="4554907" y="4525246"/>
            <a:ext cx="7970490" cy="126064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2400" err="1">
                <a:solidFill>
                  <a:srgbClr val="E0D6DE"/>
                </a:solidFill>
                <a:latin typeface="Noto Sans TC"/>
                <a:ea typeface="Noto Sans TC"/>
              </a:rPr>
              <a:t>Készítette</a:t>
            </a:r>
            <a:r>
              <a:rPr lang="en-US" sz="2400">
                <a:solidFill>
                  <a:srgbClr val="E0D6DE"/>
                </a:solidFill>
                <a:latin typeface="Noto Sans TC"/>
                <a:ea typeface="Noto Sans TC"/>
              </a:rPr>
              <a:t>: Chen Wen Jie, </a:t>
            </a:r>
            <a:r>
              <a:rPr lang="en-US" sz="2400" err="1">
                <a:solidFill>
                  <a:srgbClr val="E0D6DE"/>
                </a:solidFill>
                <a:latin typeface="Noto Sans TC"/>
                <a:ea typeface="Noto Sans TC"/>
              </a:rPr>
              <a:t>Pribelszki</a:t>
            </a:r>
            <a:r>
              <a:rPr lang="en-US" sz="2400">
                <a:solidFill>
                  <a:srgbClr val="E0D6DE"/>
                </a:solidFill>
                <a:latin typeface="Noto Sans TC"/>
                <a:ea typeface="Noto Sans TC"/>
              </a:rPr>
              <a:t> Dávid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4E51D31-CD82-F79E-2123-5A735F403EFC}"/>
              </a:ext>
            </a:extLst>
          </p:cNvPr>
          <p:cNvCxnSpPr/>
          <p:nvPr/>
        </p:nvCxnSpPr>
        <p:spPr>
          <a:xfrm>
            <a:off x="3831771" y="4240088"/>
            <a:ext cx="7424057" cy="24063"/>
          </a:xfrm>
          <a:prstGeom prst="straightConnector1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98978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7057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Adatbázis Séma</a:t>
            </a:r>
            <a:endParaRPr lang="en-US" sz="4450"/>
          </a:p>
        </p:txBody>
      </p:sp>
      <p:sp>
        <p:nvSpPr>
          <p:cNvPr id="4" name="Text 1"/>
          <p:cNvSpPr/>
          <p:nvPr/>
        </p:nvSpPr>
        <p:spPr>
          <a:xfrm>
            <a:off x="1982510" y="5422702"/>
            <a:ext cx="288809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Felhasználói Adatok</a:t>
            </a:r>
            <a:endParaRPr lang="en-US" sz="2200"/>
          </a:p>
        </p:txBody>
      </p:sp>
      <p:sp>
        <p:nvSpPr>
          <p:cNvPr id="5" name="Text 2"/>
          <p:cNvSpPr/>
          <p:nvPr/>
        </p:nvSpPr>
        <p:spPr>
          <a:xfrm>
            <a:off x="1982510" y="5913120"/>
            <a:ext cx="3005495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Az auth.users tábla tárolja az azonosításhoz szükséges adatokat, míg a profiles tábla a részletes személyes információkat tartalmazza.</a:t>
            </a:r>
            <a:endParaRPr lang="en-US" sz="1750"/>
          </a:p>
        </p:txBody>
      </p:sp>
      <p:sp>
        <p:nvSpPr>
          <p:cNvPr id="7" name="Text 3"/>
          <p:cNvSpPr/>
          <p:nvPr/>
        </p:nvSpPr>
        <p:spPr>
          <a:xfrm>
            <a:off x="9671566" y="541127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Edzői Adatok</a:t>
            </a:r>
            <a:endParaRPr lang="en-US" sz="2200"/>
          </a:p>
        </p:txBody>
      </p:sp>
      <p:sp>
        <p:nvSpPr>
          <p:cNvPr id="8" name="Text 4"/>
          <p:cNvSpPr/>
          <p:nvPr/>
        </p:nvSpPr>
        <p:spPr>
          <a:xfrm>
            <a:off x="9671566" y="5855970"/>
            <a:ext cx="3005614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 trainers tábla az edzők szakmai információit tárolja, kapcsolódva a specializations, languages, education_types és certifications táblákhoz.</a:t>
            </a:r>
            <a:endParaRPr lang="en-US" sz="175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44A97B7-AFB7-5241-7A96-0F73BB1314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205" y="1722120"/>
            <a:ext cx="5101590" cy="329946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3FE1233-4910-4500-26D9-CA45175844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3295" y="360998"/>
            <a:ext cx="6438900" cy="466153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657600" cy="823460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139327" y="378500"/>
            <a:ext cx="3441025" cy="4300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50"/>
              </a:lnSpc>
              <a:buNone/>
            </a:pPr>
            <a:r>
              <a:rPr lang="en-US" sz="270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Kontrollerek</a:t>
            </a:r>
            <a:endParaRPr lang="en-US" sz="2700"/>
          </a:p>
        </p:txBody>
      </p:sp>
      <p:sp>
        <p:nvSpPr>
          <p:cNvPr id="4" name="Text 1"/>
          <p:cNvSpPr/>
          <p:nvPr/>
        </p:nvSpPr>
        <p:spPr>
          <a:xfrm>
            <a:off x="4139327" y="1015008"/>
            <a:ext cx="10009346" cy="2201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400" dirty="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Az</a:t>
            </a:r>
            <a:r>
              <a:rPr lang="en-US" sz="1400" dirty="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 </a:t>
            </a:r>
            <a:r>
              <a:rPr lang="en-US" sz="1400" dirty="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alkalmazás</a:t>
            </a:r>
            <a:r>
              <a:rPr lang="en-US" sz="1400" dirty="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 </a:t>
            </a:r>
            <a:r>
              <a:rPr lang="en-US" sz="1400" dirty="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fő</a:t>
            </a:r>
            <a:r>
              <a:rPr lang="en-US" sz="1400" dirty="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 </a:t>
            </a:r>
            <a:r>
              <a:rPr lang="en-US" sz="1400" dirty="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logikai</a:t>
            </a:r>
            <a:r>
              <a:rPr lang="en-US" sz="1400" dirty="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 </a:t>
            </a:r>
            <a:r>
              <a:rPr lang="en-US" sz="1400" dirty="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egységei</a:t>
            </a:r>
            <a:r>
              <a:rPr lang="en-US" sz="1400" dirty="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, </a:t>
            </a:r>
            <a:r>
              <a:rPr lang="en-US" sz="1400" dirty="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amelyek</a:t>
            </a:r>
            <a:r>
              <a:rPr lang="en-US" sz="1400" dirty="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 </a:t>
            </a:r>
            <a:r>
              <a:rPr lang="en-US" sz="1400" dirty="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az</a:t>
            </a:r>
            <a:r>
              <a:rPr lang="en-US" sz="1400" dirty="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 </a:t>
            </a:r>
            <a:r>
              <a:rPr lang="en-US" sz="1400" dirty="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adatok</a:t>
            </a:r>
            <a:r>
              <a:rPr lang="en-US" sz="1400" dirty="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 </a:t>
            </a:r>
            <a:r>
              <a:rPr lang="en-US" sz="1400" dirty="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feldolgozását</a:t>
            </a:r>
            <a:r>
              <a:rPr lang="en-US" sz="1400" dirty="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 </a:t>
            </a:r>
            <a:r>
              <a:rPr lang="en-US" sz="1400" dirty="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végzik</a:t>
            </a:r>
            <a:endParaRPr lang="en-US" sz="1100" dirty="0">
              <a:latin typeface="Noto Sans TC"/>
              <a:ea typeface="Noto Sans TC"/>
              <a:cs typeface="Calibri"/>
            </a:endParaRPr>
          </a:p>
        </p:txBody>
      </p:sp>
      <p:sp>
        <p:nvSpPr>
          <p:cNvPr id="6" name="Text 2"/>
          <p:cNvSpPr/>
          <p:nvPr/>
        </p:nvSpPr>
        <p:spPr>
          <a:xfrm>
            <a:off x="4954335" y="2985467"/>
            <a:ext cx="2356910" cy="2270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err="1">
                <a:solidFill>
                  <a:srgbClr val="E0D6DE"/>
                </a:solidFill>
                <a:latin typeface="Sora Medium"/>
                <a:ea typeface="Sora Medium" pitchFamily="34" charset="-122"/>
                <a:cs typeface="Sora Medium"/>
              </a:rPr>
              <a:t>Felhasználói</a:t>
            </a:r>
            <a:r>
              <a:rPr lang="en-US">
                <a:solidFill>
                  <a:srgbClr val="E0D6DE"/>
                </a:solidFill>
                <a:latin typeface="Sora Medium"/>
                <a:ea typeface="Sora Medium" pitchFamily="34" charset="-122"/>
                <a:cs typeface="Sora Medium"/>
              </a:rPr>
              <a:t> </a:t>
            </a:r>
            <a:r>
              <a:rPr lang="en-US" err="1">
                <a:solidFill>
                  <a:srgbClr val="E0D6DE"/>
                </a:solidFill>
                <a:latin typeface="Sora Medium"/>
                <a:ea typeface="Sora Medium" pitchFamily="34" charset="-122"/>
                <a:cs typeface="Sora Medium"/>
              </a:rPr>
              <a:t>Kontroller</a:t>
            </a:r>
            <a:endParaRPr lang="en-US">
              <a:latin typeface="Sora Medium"/>
              <a:cs typeface="Sora Medium"/>
            </a:endParaRPr>
          </a:p>
        </p:txBody>
      </p:sp>
      <p:sp>
        <p:nvSpPr>
          <p:cNvPr id="7" name="Text 3"/>
          <p:cNvSpPr/>
          <p:nvPr/>
        </p:nvSpPr>
        <p:spPr>
          <a:xfrm>
            <a:off x="3754316" y="3307068"/>
            <a:ext cx="4901446" cy="4402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1400" dirty="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Kezeli</a:t>
            </a:r>
            <a:r>
              <a:rPr lang="en-US" sz="1400" dirty="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 a </a:t>
            </a:r>
            <a:r>
              <a:rPr lang="en-US" sz="1400" dirty="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regisztrációt</a:t>
            </a:r>
            <a:r>
              <a:rPr lang="en-US" sz="1400" dirty="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, </a:t>
            </a:r>
            <a:r>
              <a:rPr lang="en-US" sz="1400" dirty="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bejelentkezést</a:t>
            </a:r>
            <a:r>
              <a:rPr lang="en-US" sz="1400" dirty="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 </a:t>
            </a:r>
            <a:r>
              <a:rPr lang="en-US" sz="1400" dirty="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és</a:t>
            </a:r>
            <a:r>
              <a:rPr lang="en-US" sz="1400" dirty="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 a </a:t>
            </a:r>
            <a:r>
              <a:rPr lang="en-US" sz="1400" dirty="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felhasználói</a:t>
            </a:r>
            <a:r>
              <a:rPr lang="en-US" sz="1400" dirty="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 </a:t>
            </a:r>
            <a:r>
              <a:rPr lang="en-US" sz="1400" dirty="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profilok</a:t>
            </a:r>
            <a:r>
              <a:rPr lang="en-US" sz="1400" dirty="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 </a:t>
            </a:r>
            <a:r>
              <a:rPr lang="en-US" sz="1400" dirty="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módosítását</a:t>
            </a:r>
            <a:r>
              <a:rPr lang="en-US" sz="1400" dirty="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. </a:t>
            </a:r>
            <a:r>
              <a:rPr lang="en-US" sz="1400" dirty="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Biztosítja</a:t>
            </a:r>
            <a:r>
              <a:rPr lang="en-US" sz="1400" dirty="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 </a:t>
            </a:r>
            <a:r>
              <a:rPr lang="en-US" sz="1400" dirty="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az</a:t>
            </a:r>
            <a:r>
              <a:rPr lang="en-US" sz="1400" dirty="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 </a:t>
            </a:r>
            <a:r>
              <a:rPr lang="en-US" sz="1400" dirty="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autentikációt</a:t>
            </a:r>
            <a:r>
              <a:rPr lang="en-US" sz="1400" dirty="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 </a:t>
            </a:r>
            <a:r>
              <a:rPr lang="en-US" sz="1400" dirty="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és</a:t>
            </a:r>
            <a:r>
              <a:rPr lang="en-US" sz="1400" dirty="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 a </a:t>
            </a:r>
            <a:r>
              <a:rPr lang="en-US" sz="1400" dirty="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jogosultságkezelést</a:t>
            </a:r>
            <a:r>
              <a:rPr lang="en-US" sz="1400" dirty="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.</a:t>
            </a:r>
            <a:endParaRPr lang="en-US" sz="1100" dirty="0">
              <a:latin typeface="Noto Sans TC"/>
              <a:ea typeface="Noto Sans TC"/>
            </a:endParaRPr>
          </a:p>
        </p:txBody>
      </p:sp>
      <p:sp>
        <p:nvSpPr>
          <p:cNvPr id="9" name="Text 4"/>
          <p:cNvSpPr/>
          <p:nvPr/>
        </p:nvSpPr>
        <p:spPr>
          <a:xfrm>
            <a:off x="10837664" y="2997994"/>
            <a:ext cx="1720453" cy="2150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err="1">
                <a:solidFill>
                  <a:srgbClr val="E0D6DE"/>
                </a:solidFill>
                <a:latin typeface="Sora Medium"/>
                <a:ea typeface="Sora Medium" pitchFamily="34" charset="-122"/>
                <a:cs typeface="Sora Medium"/>
              </a:rPr>
              <a:t>Edző</a:t>
            </a:r>
            <a:r>
              <a:rPr lang="en-US">
                <a:solidFill>
                  <a:srgbClr val="E0D6DE"/>
                </a:solidFill>
                <a:latin typeface="Sora Medium"/>
                <a:ea typeface="Sora Medium" pitchFamily="34" charset="-122"/>
                <a:cs typeface="Sora Medium"/>
              </a:rPr>
              <a:t> </a:t>
            </a:r>
            <a:r>
              <a:rPr lang="en-US" err="1">
                <a:solidFill>
                  <a:srgbClr val="E0D6DE"/>
                </a:solidFill>
                <a:latin typeface="Sora Medium"/>
                <a:ea typeface="Sora Medium" pitchFamily="34" charset="-122"/>
                <a:cs typeface="Sora Medium"/>
              </a:rPr>
              <a:t>Kontroller</a:t>
            </a:r>
            <a:endParaRPr lang="en-US" sz="1600" err="1">
              <a:latin typeface="Sora Medium"/>
              <a:cs typeface="Sora Medium"/>
            </a:endParaRPr>
          </a:p>
        </p:txBody>
      </p:sp>
      <p:sp>
        <p:nvSpPr>
          <p:cNvPr id="10" name="Text 5"/>
          <p:cNvSpPr/>
          <p:nvPr/>
        </p:nvSpPr>
        <p:spPr>
          <a:xfrm>
            <a:off x="9247227" y="3295531"/>
            <a:ext cx="4901446" cy="4402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1400" dirty="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Az</a:t>
            </a:r>
            <a:r>
              <a:rPr lang="en-US" sz="1400" dirty="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 </a:t>
            </a:r>
            <a:r>
              <a:rPr lang="en-US" sz="1400" dirty="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edzői</a:t>
            </a:r>
            <a:r>
              <a:rPr lang="en-US" sz="1400" dirty="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 </a:t>
            </a:r>
            <a:r>
              <a:rPr lang="en-US" sz="1400" dirty="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profilok</a:t>
            </a:r>
            <a:r>
              <a:rPr lang="en-US" sz="1400" dirty="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 </a:t>
            </a:r>
            <a:r>
              <a:rPr lang="en-US" sz="1400" dirty="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létrehozását</a:t>
            </a:r>
            <a:r>
              <a:rPr lang="en-US" sz="1400" dirty="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, </a:t>
            </a:r>
            <a:r>
              <a:rPr lang="en-US" sz="1400" dirty="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módosítását</a:t>
            </a:r>
            <a:r>
              <a:rPr lang="en-US" sz="1400" dirty="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 </a:t>
            </a:r>
            <a:r>
              <a:rPr lang="en-US" sz="1400" dirty="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és</a:t>
            </a:r>
            <a:r>
              <a:rPr lang="en-US" sz="1400" dirty="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 </a:t>
            </a:r>
            <a:r>
              <a:rPr lang="en-US" sz="1400" dirty="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lekérdezését</a:t>
            </a:r>
            <a:r>
              <a:rPr lang="en-US" sz="1400" dirty="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 </a:t>
            </a:r>
            <a:r>
              <a:rPr lang="en-US" sz="1400" dirty="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végzi</a:t>
            </a:r>
            <a:r>
              <a:rPr lang="en-US" sz="1400" dirty="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. </a:t>
            </a:r>
            <a:r>
              <a:rPr lang="en-US" sz="1400" dirty="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Kezeli</a:t>
            </a:r>
            <a:r>
              <a:rPr lang="en-US" sz="1400" dirty="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 a </a:t>
            </a:r>
            <a:r>
              <a:rPr lang="en-US" sz="1400" dirty="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szakterületek</a:t>
            </a:r>
            <a:r>
              <a:rPr lang="en-US" sz="1400" dirty="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, </a:t>
            </a:r>
            <a:r>
              <a:rPr lang="en-US" sz="1400" dirty="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nyelvek</a:t>
            </a:r>
            <a:r>
              <a:rPr lang="en-US" sz="1400" dirty="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 </a:t>
            </a:r>
            <a:r>
              <a:rPr lang="en-US" sz="1400" dirty="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és</a:t>
            </a:r>
            <a:r>
              <a:rPr lang="en-US" sz="1400" dirty="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 </a:t>
            </a:r>
            <a:r>
              <a:rPr lang="en-US" sz="1400" dirty="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képesítések</a:t>
            </a:r>
            <a:r>
              <a:rPr lang="en-US" sz="1400" dirty="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 </a:t>
            </a:r>
            <a:r>
              <a:rPr lang="en-US" sz="1400" dirty="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hozzáadását</a:t>
            </a:r>
            <a:r>
              <a:rPr lang="en-US" sz="1400" dirty="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.</a:t>
            </a:r>
            <a:endParaRPr lang="en-US" sz="1400" dirty="0">
              <a:latin typeface="Calibri"/>
              <a:ea typeface="Calibri"/>
              <a:cs typeface="Calibri"/>
            </a:endParaRPr>
          </a:p>
        </p:txBody>
      </p:sp>
      <p:sp>
        <p:nvSpPr>
          <p:cNvPr id="12" name="Text 6"/>
          <p:cNvSpPr/>
          <p:nvPr/>
        </p:nvSpPr>
        <p:spPr>
          <a:xfrm>
            <a:off x="5379725" y="4847190"/>
            <a:ext cx="1720453" cy="2150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err="1">
                <a:solidFill>
                  <a:srgbClr val="E0D6DE"/>
                </a:solidFill>
                <a:latin typeface="Sora Medium"/>
                <a:ea typeface="Sora Medium" pitchFamily="34" charset="-122"/>
                <a:cs typeface="Sora Medium"/>
              </a:rPr>
              <a:t>Foglalási</a:t>
            </a:r>
            <a:r>
              <a:rPr lang="en-US">
                <a:solidFill>
                  <a:srgbClr val="E0D6DE"/>
                </a:solidFill>
                <a:latin typeface="Sora Medium"/>
                <a:ea typeface="Sora Medium" pitchFamily="34" charset="-122"/>
                <a:cs typeface="Sora Medium"/>
              </a:rPr>
              <a:t> </a:t>
            </a:r>
            <a:r>
              <a:rPr lang="en-US" err="1">
                <a:solidFill>
                  <a:srgbClr val="E0D6DE"/>
                </a:solidFill>
                <a:latin typeface="Sora Medium"/>
                <a:ea typeface="Sora Medium" pitchFamily="34" charset="-122"/>
                <a:cs typeface="Sora Medium"/>
              </a:rPr>
              <a:t>Kontroller</a:t>
            </a:r>
            <a:endParaRPr lang="en-US">
              <a:latin typeface="Sora Medium"/>
              <a:ea typeface="Calibri"/>
              <a:cs typeface="Calibri"/>
            </a:endParaRPr>
          </a:p>
        </p:txBody>
      </p:sp>
      <p:sp>
        <p:nvSpPr>
          <p:cNvPr id="13" name="Text 7"/>
          <p:cNvSpPr/>
          <p:nvPr/>
        </p:nvSpPr>
        <p:spPr>
          <a:xfrm>
            <a:off x="3789288" y="5144727"/>
            <a:ext cx="4901446" cy="4402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1400" dirty="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Az</a:t>
            </a:r>
            <a:r>
              <a:rPr lang="en-US" sz="1400" dirty="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 </a:t>
            </a:r>
            <a:r>
              <a:rPr lang="en-US" sz="1400" dirty="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időpontfoglalások</a:t>
            </a:r>
            <a:r>
              <a:rPr lang="en-US" sz="1400" dirty="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 </a:t>
            </a:r>
            <a:r>
              <a:rPr lang="en-US" sz="1400" dirty="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kezelését</a:t>
            </a:r>
            <a:r>
              <a:rPr lang="en-US" sz="1400" dirty="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 </a:t>
            </a:r>
            <a:r>
              <a:rPr lang="en-US" sz="1400" dirty="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biztosítja</a:t>
            </a:r>
            <a:r>
              <a:rPr lang="en-US" sz="1400" dirty="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, </a:t>
            </a:r>
            <a:r>
              <a:rPr lang="en-US" sz="1400" dirty="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beleértve</a:t>
            </a:r>
            <a:r>
              <a:rPr lang="en-US" sz="1400" dirty="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 </a:t>
            </a:r>
            <a:r>
              <a:rPr lang="en-US" sz="1400" dirty="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az</a:t>
            </a:r>
            <a:r>
              <a:rPr lang="en-US" sz="1400" dirty="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 </a:t>
            </a:r>
            <a:r>
              <a:rPr lang="en-US" sz="1400" dirty="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új</a:t>
            </a:r>
            <a:r>
              <a:rPr lang="en-US" sz="1400" dirty="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 </a:t>
            </a:r>
            <a:r>
              <a:rPr lang="en-US" sz="1400" dirty="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foglalások</a:t>
            </a:r>
            <a:r>
              <a:rPr lang="en-US" sz="1400" dirty="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 </a:t>
            </a:r>
            <a:r>
              <a:rPr lang="en-US" sz="1400" dirty="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létrehozását</a:t>
            </a:r>
            <a:r>
              <a:rPr lang="en-US" sz="1400" dirty="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, </a:t>
            </a:r>
            <a:r>
              <a:rPr lang="en-US" sz="1400" dirty="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módosítását</a:t>
            </a:r>
            <a:r>
              <a:rPr lang="en-US" sz="1400" dirty="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 </a:t>
            </a:r>
            <a:r>
              <a:rPr lang="en-US" sz="1400" dirty="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és</a:t>
            </a:r>
            <a:r>
              <a:rPr lang="en-US" sz="1400" dirty="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 </a:t>
            </a:r>
            <a:r>
              <a:rPr lang="en-US" sz="1400" dirty="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törlését</a:t>
            </a:r>
            <a:r>
              <a:rPr lang="en-US" sz="1400" dirty="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. Email </a:t>
            </a:r>
            <a:r>
              <a:rPr lang="en-US" sz="1400" dirty="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értesítéseket</a:t>
            </a:r>
            <a:r>
              <a:rPr lang="en-US" sz="1400" dirty="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 </a:t>
            </a:r>
            <a:r>
              <a:rPr lang="en-US" sz="1400" dirty="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küld</a:t>
            </a:r>
            <a:r>
              <a:rPr lang="en-US" sz="1400" dirty="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 a </a:t>
            </a:r>
            <a:r>
              <a:rPr lang="en-US" sz="1400" dirty="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feleknek</a:t>
            </a:r>
            <a:r>
              <a:rPr lang="en-US" sz="1400" dirty="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.</a:t>
            </a:r>
            <a:endParaRPr lang="en-US" sz="1400" dirty="0">
              <a:latin typeface="Noto Sans TC"/>
              <a:ea typeface="Noto Sans TC"/>
            </a:endParaRPr>
          </a:p>
        </p:txBody>
      </p:sp>
      <p:sp>
        <p:nvSpPr>
          <p:cNvPr id="15" name="Text 8"/>
          <p:cNvSpPr/>
          <p:nvPr/>
        </p:nvSpPr>
        <p:spPr>
          <a:xfrm>
            <a:off x="10654756" y="4917294"/>
            <a:ext cx="1822013" cy="2150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err="1">
                <a:solidFill>
                  <a:srgbClr val="E0D6DE"/>
                </a:solidFill>
                <a:latin typeface="Sora Medium"/>
                <a:ea typeface="Sora Medium" pitchFamily="34" charset="-122"/>
                <a:cs typeface="Sora Medium"/>
              </a:rPr>
              <a:t>Közösségi</a:t>
            </a:r>
            <a:r>
              <a:rPr lang="en-US">
                <a:solidFill>
                  <a:srgbClr val="E0D6DE"/>
                </a:solidFill>
                <a:latin typeface="Sora Medium"/>
                <a:ea typeface="Sora Medium" pitchFamily="34" charset="-122"/>
                <a:cs typeface="Sora Medium"/>
              </a:rPr>
              <a:t> </a:t>
            </a:r>
            <a:r>
              <a:rPr lang="en-US" err="1">
                <a:solidFill>
                  <a:srgbClr val="E0D6DE"/>
                </a:solidFill>
                <a:latin typeface="Sora Medium"/>
                <a:ea typeface="Sora Medium" pitchFamily="34" charset="-122"/>
                <a:cs typeface="Sora Medium"/>
              </a:rPr>
              <a:t>Kontroller</a:t>
            </a:r>
            <a:endParaRPr lang="en-US" sz="1400" err="1">
              <a:latin typeface="Sora Medium"/>
              <a:cs typeface="Sora Medium"/>
            </a:endParaRPr>
          </a:p>
        </p:txBody>
      </p:sp>
      <p:sp>
        <p:nvSpPr>
          <p:cNvPr id="16" name="Text 9"/>
          <p:cNvSpPr/>
          <p:nvPr/>
        </p:nvSpPr>
        <p:spPr>
          <a:xfrm>
            <a:off x="9115040" y="5214831"/>
            <a:ext cx="4901446" cy="4402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1400" dirty="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A </a:t>
            </a:r>
            <a:r>
              <a:rPr lang="en-US" sz="1400" dirty="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posztok</a:t>
            </a:r>
            <a:r>
              <a:rPr lang="en-US" sz="1400" dirty="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, </a:t>
            </a:r>
            <a:r>
              <a:rPr lang="en-US" sz="1400" dirty="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kommentek</a:t>
            </a:r>
            <a:r>
              <a:rPr lang="en-US" sz="1400" dirty="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 </a:t>
            </a:r>
            <a:r>
              <a:rPr lang="en-US" sz="1400" dirty="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és</a:t>
            </a:r>
            <a:r>
              <a:rPr lang="en-US" sz="1400" dirty="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 like-ok </a:t>
            </a:r>
            <a:r>
              <a:rPr lang="en-US" sz="1400" dirty="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kezelését</a:t>
            </a:r>
            <a:r>
              <a:rPr lang="en-US" sz="1400" dirty="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 </a:t>
            </a:r>
            <a:r>
              <a:rPr lang="en-US" sz="1400" dirty="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végzi</a:t>
            </a:r>
            <a:r>
              <a:rPr lang="en-US" sz="1400" dirty="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, </a:t>
            </a:r>
            <a:r>
              <a:rPr lang="en-US" sz="1400" dirty="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lehetővé</a:t>
            </a:r>
            <a:r>
              <a:rPr lang="en-US" sz="1400" dirty="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 </a:t>
            </a:r>
            <a:r>
              <a:rPr lang="en-US" sz="1400" dirty="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téve</a:t>
            </a:r>
            <a:r>
              <a:rPr lang="en-US" sz="1400" dirty="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 a </a:t>
            </a:r>
            <a:r>
              <a:rPr lang="en-US" sz="1400" dirty="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közösségi</a:t>
            </a:r>
            <a:r>
              <a:rPr lang="en-US" sz="1400" dirty="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 </a:t>
            </a:r>
            <a:r>
              <a:rPr lang="en-US" sz="1400" dirty="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interakciókat</a:t>
            </a:r>
            <a:r>
              <a:rPr lang="en-US" sz="1400" dirty="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 a </a:t>
            </a:r>
            <a:r>
              <a:rPr lang="en-US" sz="1400" dirty="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platformon</a:t>
            </a:r>
            <a:r>
              <a:rPr lang="en-US" sz="1400" dirty="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 </a:t>
            </a:r>
            <a:r>
              <a:rPr lang="en-US" sz="1400" dirty="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belül</a:t>
            </a:r>
            <a:r>
              <a:rPr lang="en-US" sz="1400" dirty="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.</a:t>
            </a:r>
            <a:endParaRPr lang="en-US" sz="1400" dirty="0">
              <a:latin typeface="Noto Sans TC"/>
              <a:ea typeface="Noto Sans TC"/>
              <a:cs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ECC43E-C756-0135-C697-CB81A05908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765" y="1899737"/>
            <a:ext cx="3669130" cy="4177464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70798" y="526971"/>
            <a:ext cx="4791551" cy="5988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Reszponzivitás</a:t>
            </a:r>
            <a:endParaRPr lang="en-US" sz="3750"/>
          </a:p>
        </p:txBody>
      </p:sp>
      <p:sp>
        <p:nvSpPr>
          <p:cNvPr id="3" name="Text 1"/>
          <p:cNvSpPr/>
          <p:nvPr/>
        </p:nvSpPr>
        <p:spPr>
          <a:xfrm>
            <a:off x="670798" y="1604843"/>
            <a:ext cx="2395776" cy="299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Mobil Nézet</a:t>
            </a:r>
            <a:endParaRPr lang="en-US" sz="1850"/>
          </a:p>
        </p:txBody>
      </p:sp>
      <p:sp>
        <p:nvSpPr>
          <p:cNvPr id="4" name="Text 2"/>
          <p:cNvSpPr/>
          <p:nvPr/>
        </p:nvSpPr>
        <p:spPr>
          <a:xfrm>
            <a:off x="670798" y="2095857"/>
            <a:ext cx="6410682" cy="12268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Az alkalmazás teljesen optimalizált a mobil eszközökre, a Tailwind CSS segítségével. A navigáció hamburger menüvé alakul, a kártyák egymás alatt jelennek meg, és a betűméretek is alkalmazkodnak a kisebb képernyőhöz.</a:t>
            </a:r>
            <a:endParaRPr lang="en-US" sz="1500"/>
          </a:p>
        </p:txBody>
      </p:sp>
      <p:sp>
        <p:nvSpPr>
          <p:cNvPr id="6" name="Text 3"/>
          <p:cNvSpPr/>
          <p:nvPr/>
        </p:nvSpPr>
        <p:spPr>
          <a:xfrm>
            <a:off x="7556540" y="1604843"/>
            <a:ext cx="2395776" cy="299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Asztali Nézet</a:t>
            </a:r>
            <a:endParaRPr lang="en-US" sz="1850"/>
          </a:p>
        </p:txBody>
      </p:sp>
      <p:sp>
        <p:nvSpPr>
          <p:cNvPr id="7" name="Text 4"/>
          <p:cNvSpPr/>
          <p:nvPr/>
        </p:nvSpPr>
        <p:spPr>
          <a:xfrm>
            <a:off x="7556540" y="2095857"/>
            <a:ext cx="6410682" cy="12268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Nagyobb képernyőkön az alkalmazás kihasználja a rendelkezésre álló teret, több információt jelenít meg egyszerre. A navigáció vízszintesen jelenik meg, a kártyák pedig rácsban rendeződnek el a jobb áttekinthetőség érdekében.</a:t>
            </a:r>
            <a:endParaRPr lang="en-US" sz="15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91F27F-5784-A279-BFA9-1D04BFF308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6126" y="3752771"/>
            <a:ext cx="7724274" cy="38883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A7BB9DC-632F-6508-1512-CC77304307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262" y="3478128"/>
            <a:ext cx="2062414" cy="4269206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94373" y="647938"/>
            <a:ext cx="7036594" cy="5688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Frontend Fejlesztési Feladatok</a:t>
            </a:r>
            <a:endParaRPr lang="en-US" sz="355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2AF31DE-A749-F3B5-03F4-9D089B1D652F}"/>
              </a:ext>
            </a:extLst>
          </p:cNvPr>
          <p:cNvGrpSpPr/>
          <p:nvPr/>
        </p:nvGrpSpPr>
        <p:grpSpPr>
          <a:xfrm>
            <a:off x="1392205" y="2548608"/>
            <a:ext cx="12680011" cy="3139271"/>
            <a:chOff x="694373" y="1489829"/>
            <a:chExt cx="11164033" cy="2778323"/>
          </a:xfrm>
        </p:grpSpPr>
        <p:pic>
          <p:nvPicPr>
            <p:cNvPr id="4" name="Image 1" descr="preencoded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4373" y="1489829"/>
              <a:ext cx="455176" cy="455176"/>
            </a:xfrm>
            <a:prstGeom prst="rect">
              <a:avLst/>
            </a:prstGeom>
          </p:spPr>
        </p:pic>
        <p:sp>
          <p:nvSpPr>
            <p:cNvPr id="5" name="Text 1"/>
            <p:cNvSpPr/>
            <p:nvPr/>
          </p:nvSpPr>
          <p:spPr>
            <a:xfrm>
              <a:off x="694373" y="2127052"/>
              <a:ext cx="2275880" cy="284559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200"/>
                </a:lnSpc>
                <a:buNone/>
              </a:pPr>
              <a:r>
                <a:rPr lang="en-US" sz="1750">
                  <a:solidFill>
                    <a:srgbClr val="E0D6DE"/>
                  </a:solidFill>
                  <a:latin typeface="Sora Medium" pitchFamily="34" charset="0"/>
                  <a:ea typeface="Sora Medium" pitchFamily="34" charset="-122"/>
                  <a:cs typeface="Sora Medium" pitchFamily="34" charset="-120"/>
                </a:rPr>
                <a:t>UI/UX Tervezés</a:t>
              </a:r>
              <a:endParaRPr lang="en-US" sz="1750"/>
            </a:p>
          </p:txBody>
        </p:sp>
        <p:sp>
          <p:nvSpPr>
            <p:cNvPr id="6" name="Text 2"/>
            <p:cNvSpPr/>
            <p:nvPr/>
          </p:nvSpPr>
          <p:spPr>
            <a:xfrm>
              <a:off x="694373" y="2520791"/>
              <a:ext cx="2441138" cy="1456134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250"/>
                </a:lnSpc>
                <a:buNone/>
              </a:pPr>
              <a:r>
                <a:rPr lang="en-US" sz="1400">
                  <a:solidFill>
                    <a:srgbClr val="E0D6DE"/>
                  </a:solidFill>
                  <a:latin typeface="Noto Sans TC" pitchFamily="34" charset="0"/>
                  <a:ea typeface="Noto Sans TC" pitchFamily="34" charset="-122"/>
                  <a:cs typeface="Noto Sans TC" pitchFamily="34" charset="-120"/>
                </a:rPr>
                <a:t>Pribelszki Dávid felelt a felhasználói felület tervezéséért, a Tailwind CSS és Shadcn/ui komponensek alkalmazásával.</a:t>
              </a:r>
              <a:endParaRPr lang="en-US" sz="1400"/>
            </a:p>
          </p:txBody>
        </p:sp>
        <p:pic>
          <p:nvPicPr>
            <p:cNvPr id="7" name="Image 2" descr="preencoded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08521" y="1489829"/>
              <a:ext cx="455176" cy="455176"/>
            </a:xfrm>
            <a:prstGeom prst="rect">
              <a:avLst/>
            </a:prstGeom>
          </p:spPr>
        </p:pic>
        <p:sp>
          <p:nvSpPr>
            <p:cNvPr id="8" name="Text 3"/>
            <p:cNvSpPr/>
            <p:nvPr/>
          </p:nvSpPr>
          <p:spPr>
            <a:xfrm>
              <a:off x="3408521" y="2127052"/>
              <a:ext cx="2395061" cy="284559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200"/>
                </a:lnSpc>
                <a:buNone/>
              </a:pPr>
              <a:r>
                <a:rPr lang="en-US" sz="1750">
                  <a:solidFill>
                    <a:srgbClr val="E0D6DE"/>
                  </a:solidFill>
                  <a:latin typeface="Sora Medium" pitchFamily="34" charset="0"/>
                  <a:ea typeface="Sora Medium" pitchFamily="34" charset="-122"/>
                  <a:cs typeface="Sora Medium" pitchFamily="34" charset="-120"/>
                </a:rPr>
                <a:t>React Komponensek</a:t>
              </a:r>
              <a:endParaRPr lang="en-US" sz="1750"/>
            </a:p>
          </p:txBody>
        </p:sp>
        <p:sp>
          <p:nvSpPr>
            <p:cNvPr id="9" name="Text 4"/>
            <p:cNvSpPr/>
            <p:nvPr/>
          </p:nvSpPr>
          <p:spPr>
            <a:xfrm>
              <a:off x="3408521" y="2520791"/>
              <a:ext cx="2441138" cy="1747361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250"/>
                </a:lnSpc>
                <a:buNone/>
              </a:pPr>
              <a:r>
                <a:rPr lang="en-US" sz="1400">
                  <a:solidFill>
                    <a:srgbClr val="E0D6DE"/>
                  </a:solidFill>
                  <a:latin typeface="Noto Sans TC" pitchFamily="34" charset="0"/>
                  <a:ea typeface="Noto Sans TC" pitchFamily="34" charset="-122"/>
                  <a:cs typeface="Noto Sans TC" pitchFamily="34" charset="-120"/>
                </a:rPr>
                <a:t>Az újrafelhasználható komponensek fejlesztése, a state kezelés és a komponens életciklus implementálása Dávid feladata volt.</a:t>
              </a:r>
              <a:endParaRPr lang="en-US" sz="1400"/>
            </a:p>
          </p:txBody>
        </p:sp>
        <p:pic>
          <p:nvPicPr>
            <p:cNvPr id="10" name="Image 3" descr="preencoded.pn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122670" y="1489829"/>
              <a:ext cx="455176" cy="455176"/>
            </a:xfrm>
            <a:prstGeom prst="rect">
              <a:avLst/>
            </a:prstGeom>
          </p:spPr>
        </p:pic>
        <p:sp>
          <p:nvSpPr>
            <p:cNvPr id="11" name="Text 5"/>
            <p:cNvSpPr/>
            <p:nvPr/>
          </p:nvSpPr>
          <p:spPr>
            <a:xfrm>
              <a:off x="6122670" y="2127052"/>
              <a:ext cx="2275880" cy="284559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200"/>
                </a:lnSpc>
                <a:buNone/>
              </a:pPr>
              <a:r>
                <a:rPr lang="en-US" sz="1750">
                  <a:solidFill>
                    <a:srgbClr val="E0D6DE"/>
                  </a:solidFill>
                  <a:latin typeface="Sora Medium" pitchFamily="34" charset="0"/>
                  <a:ea typeface="Sora Medium" pitchFamily="34" charset="-122"/>
                  <a:cs typeface="Sora Medium" pitchFamily="34" charset="-120"/>
                </a:rPr>
                <a:t>Reszponzivitás</a:t>
              </a:r>
              <a:endParaRPr lang="en-US" sz="1750"/>
            </a:p>
          </p:txBody>
        </p:sp>
        <p:sp>
          <p:nvSpPr>
            <p:cNvPr id="12" name="Text 6"/>
            <p:cNvSpPr/>
            <p:nvPr/>
          </p:nvSpPr>
          <p:spPr>
            <a:xfrm>
              <a:off x="6122670" y="2520791"/>
              <a:ext cx="2441258" cy="1456134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>
                <a:lnSpc>
                  <a:spcPts val="2250"/>
                </a:lnSpc>
              </a:pPr>
              <a:r>
                <a:rPr lang="en-US" sz="1400">
                  <a:solidFill>
                    <a:srgbClr val="E0D6DE"/>
                  </a:solidFill>
                  <a:latin typeface="Noto Sans TC"/>
                  <a:ea typeface="Noto Sans TC"/>
                  <a:cs typeface="Noto Sans TC" pitchFamily="34" charset="-120"/>
                </a:rPr>
                <a:t>A </a:t>
              </a:r>
              <a:r>
                <a:rPr lang="en-US" sz="1400" err="1">
                  <a:solidFill>
                    <a:srgbClr val="E0D6DE"/>
                  </a:solidFill>
                  <a:latin typeface="Noto Sans TC"/>
                  <a:ea typeface="Noto Sans TC"/>
                  <a:cs typeface="Noto Sans TC" pitchFamily="34" charset="-120"/>
                </a:rPr>
                <a:t>különböző</a:t>
              </a:r>
              <a:r>
                <a:rPr lang="en-US" sz="1400">
                  <a:solidFill>
                    <a:srgbClr val="E0D6DE"/>
                  </a:solidFill>
                  <a:latin typeface="Noto Sans TC"/>
                  <a:ea typeface="Noto Sans TC"/>
                  <a:cs typeface="Noto Sans TC" pitchFamily="34" charset="-120"/>
                </a:rPr>
                <a:t> </a:t>
              </a:r>
              <a:r>
                <a:rPr lang="en-US" sz="1400" err="1">
                  <a:solidFill>
                    <a:srgbClr val="E0D6DE"/>
                  </a:solidFill>
                  <a:latin typeface="Noto Sans TC"/>
                  <a:ea typeface="Noto Sans TC"/>
                  <a:cs typeface="Noto Sans TC" pitchFamily="34" charset="-120"/>
                </a:rPr>
                <a:t>képernyőméretekhez</a:t>
              </a:r>
              <a:r>
                <a:rPr lang="en-US" sz="1400">
                  <a:solidFill>
                    <a:srgbClr val="E0D6DE"/>
                  </a:solidFill>
                  <a:latin typeface="Noto Sans TC"/>
                  <a:ea typeface="Noto Sans TC"/>
                  <a:cs typeface="Noto Sans TC" pitchFamily="34" charset="-120"/>
                </a:rPr>
                <a:t> </a:t>
              </a:r>
              <a:r>
                <a:rPr lang="en-US" sz="1400" err="1">
                  <a:solidFill>
                    <a:srgbClr val="E0D6DE"/>
                  </a:solidFill>
                  <a:latin typeface="Noto Sans TC"/>
                  <a:ea typeface="Noto Sans TC"/>
                  <a:cs typeface="Noto Sans TC" pitchFamily="34" charset="-120"/>
                </a:rPr>
                <a:t>való</a:t>
              </a:r>
              <a:r>
                <a:rPr lang="en-US" sz="1400">
                  <a:solidFill>
                    <a:srgbClr val="E0D6DE"/>
                  </a:solidFill>
                  <a:latin typeface="Noto Sans TC"/>
                  <a:ea typeface="Noto Sans TC"/>
                  <a:cs typeface="Noto Sans TC" pitchFamily="34" charset="-120"/>
                </a:rPr>
                <a:t> </a:t>
              </a:r>
              <a:r>
                <a:rPr lang="en-US" sz="1400" err="1">
                  <a:solidFill>
                    <a:srgbClr val="E0D6DE"/>
                  </a:solidFill>
                  <a:latin typeface="Noto Sans TC"/>
                  <a:ea typeface="Noto Sans TC"/>
                  <a:cs typeface="Noto Sans TC" pitchFamily="34" charset="-120"/>
                </a:rPr>
                <a:t>alkalmazkodás</a:t>
              </a:r>
              <a:r>
                <a:rPr lang="en-US" sz="1400">
                  <a:solidFill>
                    <a:srgbClr val="E0D6DE"/>
                  </a:solidFill>
                  <a:latin typeface="Noto Sans TC"/>
                  <a:ea typeface="Noto Sans TC"/>
                  <a:cs typeface="Noto Sans TC" pitchFamily="34" charset="-120"/>
                </a:rPr>
                <a:t> </a:t>
              </a:r>
              <a:r>
                <a:rPr lang="en-US" sz="1400" err="1">
                  <a:solidFill>
                    <a:srgbClr val="E0D6DE"/>
                  </a:solidFill>
                  <a:latin typeface="Noto Sans TC"/>
                  <a:ea typeface="Noto Sans TC"/>
                  <a:cs typeface="Noto Sans TC" pitchFamily="34" charset="-120"/>
                </a:rPr>
                <a:t>biztosítása</a:t>
              </a:r>
              <a:r>
                <a:rPr lang="en-US" sz="1400">
                  <a:solidFill>
                    <a:srgbClr val="E0D6DE"/>
                  </a:solidFill>
                  <a:latin typeface="Noto Sans TC"/>
                  <a:ea typeface="Noto Sans TC"/>
                  <a:cs typeface="Noto Sans TC" pitchFamily="34" charset="-120"/>
                </a:rPr>
                <a:t>, </a:t>
              </a:r>
              <a:r>
                <a:rPr lang="en-US" sz="1400" err="1">
                  <a:solidFill>
                    <a:srgbClr val="E0D6DE"/>
                  </a:solidFill>
                  <a:latin typeface="Noto Sans TC"/>
                  <a:ea typeface="Noto Sans TC"/>
                  <a:cs typeface="Noto Sans TC" pitchFamily="34" charset="-120"/>
                </a:rPr>
                <a:t>közös</a:t>
              </a:r>
              <a:r>
                <a:rPr lang="en-US" sz="1400">
                  <a:solidFill>
                    <a:srgbClr val="E0D6DE"/>
                  </a:solidFill>
                  <a:latin typeface="Noto Sans TC"/>
                  <a:ea typeface="Noto Sans TC"/>
                  <a:cs typeface="Noto Sans TC" pitchFamily="34" charset="-120"/>
                </a:rPr>
                <a:t> </a:t>
              </a:r>
              <a:r>
                <a:rPr lang="en-US" sz="1400" err="1">
                  <a:solidFill>
                    <a:srgbClr val="E0D6DE"/>
                  </a:solidFill>
                  <a:latin typeface="Noto Sans TC"/>
                  <a:ea typeface="Noto Sans TC"/>
                  <a:cs typeface="Noto Sans TC" pitchFamily="34" charset="-120"/>
                </a:rPr>
                <a:t>munka</a:t>
              </a:r>
              <a:r>
                <a:rPr lang="en-US" sz="1400">
                  <a:solidFill>
                    <a:srgbClr val="E0D6DE"/>
                  </a:solidFill>
                  <a:latin typeface="Noto Sans TC"/>
                  <a:ea typeface="Noto Sans TC"/>
                  <a:cs typeface="Noto Sans TC" pitchFamily="34" charset="-120"/>
                </a:rPr>
                <a:t> volt, </a:t>
              </a:r>
              <a:r>
                <a:rPr lang="en-US" sz="1400" err="1">
                  <a:solidFill>
                    <a:srgbClr val="E0D6DE"/>
                  </a:solidFill>
                  <a:latin typeface="Noto Sans TC"/>
                  <a:ea typeface="Noto Sans TC"/>
                  <a:cs typeface="Noto Sans TC" pitchFamily="34" charset="-120"/>
                </a:rPr>
                <a:t>ami</a:t>
              </a:r>
              <a:r>
                <a:rPr lang="en-US" sz="1400">
                  <a:solidFill>
                    <a:srgbClr val="E0D6DE"/>
                  </a:solidFill>
                  <a:latin typeface="Noto Sans TC"/>
                  <a:ea typeface="Noto Sans TC"/>
                  <a:cs typeface="Noto Sans TC" pitchFamily="34" charset="-120"/>
                </a:rPr>
                <a:t> </a:t>
              </a:r>
              <a:r>
                <a:rPr lang="en-US" sz="1400" err="1">
                  <a:solidFill>
                    <a:srgbClr val="E0D6DE"/>
                  </a:solidFill>
                  <a:latin typeface="Noto Sans TC"/>
                  <a:ea typeface="Noto Sans TC"/>
                  <a:cs typeface="Noto Sans TC" pitchFamily="34" charset="-120"/>
                </a:rPr>
                <a:t>modulonként</a:t>
              </a:r>
              <a:r>
                <a:rPr lang="en-US" sz="1400">
                  <a:solidFill>
                    <a:srgbClr val="E0D6DE"/>
                  </a:solidFill>
                  <a:latin typeface="Noto Sans TC"/>
                  <a:ea typeface="Noto Sans TC"/>
                  <a:cs typeface="Noto Sans TC" pitchFamily="34" charset="-120"/>
                </a:rPr>
                <a:t> </a:t>
              </a:r>
              <a:r>
                <a:rPr lang="en-US" sz="1400" err="1">
                  <a:solidFill>
                    <a:srgbClr val="E0D6DE"/>
                  </a:solidFill>
                  <a:latin typeface="Noto Sans TC"/>
                  <a:ea typeface="Noto Sans TC"/>
                  <a:cs typeface="Noto Sans TC" pitchFamily="34" charset="-120"/>
                </a:rPr>
                <a:t>eltérő</a:t>
              </a:r>
              <a:r>
                <a:rPr lang="en-US" sz="1400">
                  <a:solidFill>
                    <a:srgbClr val="E0D6DE"/>
                  </a:solidFill>
                  <a:latin typeface="Noto Sans TC"/>
                  <a:ea typeface="Noto Sans TC"/>
                  <a:cs typeface="Noto Sans TC" pitchFamily="34" charset="-120"/>
                </a:rPr>
                <a:t> volt.</a:t>
              </a:r>
              <a:endParaRPr lang="en-US" sz="1400">
                <a:solidFill>
                  <a:srgbClr val="E0D6DE"/>
                </a:solidFill>
                <a:latin typeface="Noto Sans TC"/>
                <a:ea typeface="Noto Sans TC"/>
              </a:endParaRPr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1AC5CB36-D8D7-C66F-0649-434811F4E950}"/>
                </a:ext>
              </a:extLst>
            </p:cNvPr>
            <p:cNvGrpSpPr/>
            <p:nvPr/>
          </p:nvGrpSpPr>
          <p:grpSpPr>
            <a:xfrm>
              <a:off x="9417268" y="1493576"/>
              <a:ext cx="2441138" cy="2195870"/>
              <a:chOff x="694373" y="4814292"/>
              <a:chExt cx="2441138" cy="2195870"/>
            </a:xfrm>
          </p:grpSpPr>
          <p:pic>
            <p:nvPicPr>
              <p:cNvPr id="13" name="Image 4" descr="preencoded.png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94373" y="4814292"/>
                <a:ext cx="455176" cy="455176"/>
              </a:xfrm>
              <a:prstGeom prst="rect">
                <a:avLst/>
              </a:prstGeom>
            </p:spPr>
          </p:pic>
          <p:sp>
            <p:nvSpPr>
              <p:cNvPr id="14" name="Text 7"/>
              <p:cNvSpPr/>
              <p:nvPr/>
            </p:nvSpPr>
            <p:spPr>
              <a:xfrm>
                <a:off x="694373" y="5451515"/>
                <a:ext cx="2275880" cy="284559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>
                  <a:lnSpc>
                    <a:spcPts val="2200"/>
                  </a:lnSpc>
                </a:pPr>
                <a:r>
                  <a:rPr lang="en-US" sz="1750" err="1">
                    <a:solidFill>
                      <a:srgbClr val="E0D6DE"/>
                    </a:solidFill>
                    <a:latin typeface="Sora Medium"/>
                    <a:cs typeface="Sora Medium"/>
                  </a:rPr>
                  <a:t>Modulok</a:t>
                </a:r>
              </a:p>
            </p:txBody>
          </p:sp>
          <p:sp>
            <p:nvSpPr>
              <p:cNvPr id="15" name="Text 8"/>
              <p:cNvSpPr/>
              <p:nvPr/>
            </p:nvSpPr>
            <p:spPr>
              <a:xfrm>
                <a:off x="694373" y="5845254"/>
                <a:ext cx="2441138" cy="1164908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/>
              <a:lstStyle/>
              <a:p>
                <a:pPr>
                  <a:lnSpc>
                    <a:spcPts val="2250"/>
                  </a:lnSpc>
                </a:pPr>
                <a:r>
                  <a:rPr lang="en-US" sz="1400">
                    <a:solidFill>
                      <a:srgbClr val="E0D6DE"/>
                    </a:solidFill>
                    <a:latin typeface="Noto Sans TC"/>
                    <a:ea typeface="Noto Sans TC"/>
                    <a:cs typeface="Noto Sans TC" pitchFamily="34" charset="-120"/>
                  </a:rPr>
                  <a:t>A </a:t>
                </a:r>
                <a:r>
                  <a:rPr lang="en-US" sz="1400" err="1">
                    <a:solidFill>
                      <a:srgbClr val="E0D6DE"/>
                    </a:solidFill>
                    <a:latin typeface="Noto Sans TC"/>
                    <a:ea typeface="Noto Sans TC"/>
                    <a:cs typeface="Noto Sans TC" pitchFamily="34" charset="-120"/>
                  </a:rPr>
                  <a:t>különböbő</a:t>
                </a:r>
                <a:r>
                  <a:rPr lang="en-US" sz="1400">
                    <a:solidFill>
                      <a:srgbClr val="E0D6DE"/>
                    </a:solidFill>
                    <a:latin typeface="Noto Sans TC"/>
                    <a:ea typeface="Noto Sans TC"/>
                    <a:cs typeface="Noto Sans TC" pitchFamily="34" charset="-120"/>
                  </a:rPr>
                  <a:t> </a:t>
                </a:r>
                <a:r>
                  <a:rPr lang="en-US" sz="1400" err="1">
                    <a:solidFill>
                      <a:srgbClr val="E0D6DE"/>
                    </a:solidFill>
                    <a:latin typeface="Noto Sans TC"/>
                    <a:ea typeface="Noto Sans TC"/>
                    <a:cs typeface="Noto Sans TC" pitchFamily="34" charset="-120"/>
                  </a:rPr>
                  <a:t>modulok</a:t>
                </a:r>
                <a:r>
                  <a:rPr lang="en-US" sz="1400">
                    <a:solidFill>
                      <a:srgbClr val="E0D6DE"/>
                    </a:solidFill>
                    <a:latin typeface="Noto Sans TC"/>
                    <a:ea typeface="Noto Sans TC"/>
                    <a:cs typeface="Noto Sans TC" pitchFamily="34" charset="-120"/>
                  </a:rPr>
                  <a:t> </a:t>
                </a:r>
                <a:r>
                  <a:rPr lang="en-US" sz="1400" err="1">
                    <a:solidFill>
                      <a:srgbClr val="E0D6DE"/>
                    </a:solidFill>
                    <a:latin typeface="Noto Sans TC"/>
                    <a:ea typeface="Noto Sans TC"/>
                    <a:cs typeface="Noto Sans TC" pitchFamily="34" charset="-120"/>
                  </a:rPr>
                  <a:t>fejlesztése</a:t>
                </a:r>
                <a:r>
                  <a:rPr lang="en-US" sz="1400">
                    <a:solidFill>
                      <a:srgbClr val="E0D6DE"/>
                    </a:solidFill>
                    <a:latin typeface="Noto Sans TC"/>
                    <a:ea typeface="Noto Sans TC"/>
                    <a:cs typeface="Noto Sans TC" pitchFamily="34" charset="-120"/>
                  </a:rPr>
                  <a:t> </a:t>
                </a:r>
                <a:r>
                  <a:rPr lang="en-US" sz="1400" err="1">
                    <a:solidFill>
                      <a:srgbClr val="E0D6DE"/>
                    </a:solidFill>
                    <a:latin typeface="Noto Sans TC"/>
                    <a:ea typeface="Noto Sans TC"/>
                    <a:cs typeface="Noto Sans TC" pitchFamily="34" charset="-120"/>
                  </a:rPr>
                  <a:t>szintén</a:t>
                </a:r>
                <a:r>
                  <a:rPr lang="en-US" sz="1400">
                    <a:solidFill>
                      <a:srgbClr val="E0D6DE"/>
                    </a:solidFill>
                    <a:latin typeface="Noto Sans TC"/>
                    <a:ea typeface="Noto Sans TC"/>
                    <a:cs typeface="Noto Sans TC" pitchFamily="34" charset="-120"/>
                  </a:rPr>
                  <a:t> </a:t>
                </a:r>
                <a:r>
                  <a:rPr lang="en-US" sz="1400" err="1">
                    <a:solidFill>
                      <a:srgbClr val="E0D6DE"/>
                    </a:solidFill>
                    <a:latin typeface="Noto Sans TC"/>
                    <a:ea typeface="Noto Sans TC"/>
                    <a:cs typeface="Noto Sans TC" pitchFamily="34" charset="-120"/>
                  </a:rPr>
                  <a:t>közös</a:t>
                </a:r>
                <a:r>
                  <a:rPr lang="en-US" sz="1400">
                    <a:solidFill>
                      <a:srgbClr val="E0D6DE"/>
                    </a:solidFill>
                    <a:latin typeface="Noto Sans TC"/>
                    <a:ea typeface="Noto Sans TC"/>
                    <a:cs typeface="Noto Sans TC" pitchFamily="34" charset="-120"/>
                  </a:rPr>
                  <a:t> </a:t>
                </a:r>
                <a:r>
                  <a:rPr lang="en-US" sz="1400" err="1">
                    <a:solidFill>
                      <a:srgbClr val="E0D6DE"/>
                    </a:solidFill>
                    <a:latin typeface="Noto Sans TC"/>
                    <a:ea typeface="Noto Sans TC"/>
                    <a:cs typeface="Noto Sans TC" pitchFamily="34" charset="-120"/>
                  </a:rPr>
                  <a:t>munka</a:t>
                </a:r>
                <a:r>
                  <a:rPr lang="en-US" sz="1400">
                    <a:solidFill>
                      <a:srgbClr val="E0D6DE"/>
                    </a:solidFill>
                    <a:latin typeface="Noto Sans TC"/>
                    <a:ea typeface="Noto Sans TC"/>
                    <a:cs typeface="Noto Sans TC" pitchFamily="34" charset="-120"/>
                  </a:rPr>
                  <a:t> volt.</a:t>
                </a:r>
                <a:endParaRPr lang="en-US" sz="1400">
                  <a:solidFill>
                    <a:srgbClr val="E0D6DE"/>
                  </a:solidFill>
                  <a:latin typeface="Noto Sans TC"/>
                  <a:ea typeface="Noto Sans TC"/>
                </a:endParaRPr>
              </a:p>
            </p:txBody>
          </p:sp>
        </p:grp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81288" y="485418"/>
            <a:ext cx="5753695" cy="4730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00"/>
              </a:lnSpc>
              <a:buNone/>
            </a:pPr>
            <a:r>
              <a:rPr lang="en-US" sz="295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Backend Fejlesztési Feladatok</a:t>
            </a:r>
            <a:endParaRPr lang="en-US" sz="2950"/>
          </a:p>
        </p:txBody>
      </p:sp>
      <p:sp>
        <p:nvSpPr>
          <p:cNvPr id="5" name="Text 2"/>
          <p:cNvSpPr/>
          <p:nvPr/>
        </p:nvSpPr>
        <p:spPr>
          <a:xfrm>
            <a:off x="6287195" y="1649460"/>
            <a:ext cx="1892260" cy="2364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45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Adatbázis tervezés</a:t>
            </a:r>
            <a:endParaRPr lang="en-US" sz="1450"/>
          </a:p>
        </p:txBody>
      </p:sp>
      <p:sp>
        <p:nvSpPr>
          <p:cNvPr id="6" name="Text 3"/>
          <p:cNvSpPr/>
          <p:nvPr/>
        </p:nvSpPr>
        <p:spPr>
          <a:xfrm>
            <a:off x="3191213" y="1976644"/>
            <a:ext cx="8084344" cy="2420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1900"/>
              </a:lnSpc>
            </a:pPr>
            <a:r>
              <a:rPr lang="en-US" sz="1150">
                <a:solidFill>
                  <a:srgbClr val="E0D6DE"/>
                </a:solidFill>
                <a:latin typeface="Noto Sans TC"/>
                <a:ea typeface="Noto Sans TC"/>
              </a:rPr>
              <a:t>Az </a:t>
            </a:r>
            <a:r>
              <a:rPr lang="en-US" sz="1150" err="1">
                <a:solidFill>
                  <a:srgbClr val="E0D6DE"/>
                </a:solidFill>
                <a:latin typeface="Noto Sans TC"/>
                <a:ea typeface="Noto Sans TC"/>
              </a:rPr>
              <a:t>adatbázis</a:t>
            </a:r>
            <a:r>
              <a:rPr lang="en-US" sz="1150">
                <a:solidFill>
                  <a:srgbClr val="E0D6DE"/>
                </a:solidFill>
                <a:latin typeface="Noto Sans TC"/>
                <a:ea typeface="Noto Sans TC"/>
              </a:rPr>
              <a:t> </a:t>
            </a:r>
            <a:r>
              <a:rPr lang="en-US" sz="1150" err="1">
                <a:solidFill>
                  <a:srgbClr val="E0D6DE"/>
                </a:solidFill>
                <a:latin typeface="Noto Sans TC"/>
                <a:ea typeface="Noto Sans TC"/>
              </a:rPr>
              <a:t>struktúrájának</a:t>
            </a:r>
            <a:r>
              <a:rPr lang="en-US" sz="1150">
                <a:solidFill>
                  <a:srgbClr val="E0D6DE"/>
                </a:solidFill>
                <a:latin typeface="Noto Sans TC"/>
                <a:ea typeface="Noto Sans TC"/>
              </a:rPr>
              <a:t> </a:t>
            </a:r>
            <a:r>
              <a:rPr lang="en-US" sz="1150" err="1">
                <a:solidFill>
                  <a:srgbClr val="E0D6DE"/>
                </a:solidFill>
                <a:latin typeface="Noto Sans TC"/>
                <a:ea typeface="Noto Sans TC"/>
              </a:rPr>
              <a:t>tervezését</a:t>
            </a:r>
            <a:r>
              <a:rPr lang="en-US" sz="1150">
                <a:solidFill>
                  <a:srgbClr val="E0D6DE"/>
                </a:solidFill>
                <a:latin typeface="Noto Sans TC"/>
                <a:ea typeface="Noto Sans TC"/>
              </a:rPr>
              <a:t> </a:t>
            </a:r>
            <a:r>
              <a:rPr lang="en-US" sz="1150" err="1">
                <a:solidFill>
                  <a:srgbClr val="E0D6DE"/>
                </a:solidFill>
                <a:latin typeface="Noto Sans TC"/>
                <a:ea typeface="Noto Sans TC"/>
              </a:rPr>
              <a:t>modulonként</a:t>
            </a:r>
            <a:r>
              <a:rPr lang="en-US" sz="1150">
                <a:solidFill>
                  <a:srgbClr val="E0D6DE"/>
                </a:solidFill>
                <a:latin typeface="Noto Sans TC"/>
                <a:ea typeface="Noto Sans TC"/>
              </a:rPr>
              <a:t> </a:t>
            </a:r>
            <a:r>
              <a:rPr lang="en-US" sz="1150" err="1">
                <a:solidFill>
                  <a:srgbClr val="E0D6DE"/>
                </a:solidFill>
                <a:latin typeface="Noto Sans TC"/>
                <a:ea typeface="Noto Sans TC"/>
              </a:rPr>
              <a:t>elosztottuk</a:t>
            </a:r>
          </a:p>
        </p:txBody>
      </p:sp>
      <p:sp>
        <p:nvSpPr>
          <p:cNvPr id="7" name="Text 4"/>
          <p:cNvSpPr/>
          <p:nvPr/>
        </p:nvSpPr>
        <p:spPr>
          <a:xfrm>
            <a:off x="3191213" y="2748407"/>
            <a:ext cx="8084344" cy="4994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900"/>
              </a:lnSpc>
              <a:buNone/>
            </a:pPr>
            <a:r>
              <a:rPr lang="en-US" sz="390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2</a:t>
            </a:r>
            <a:endParaRPr lang="en-US" sz="3900"/>
          </a:p>
        </p:txBody>
      </p:sp>
      <p:sp>
        <p:nvSpPr>
          <p:cNvPr id="8" name="Text 5"/>
          <p:cNvSpPr/>
          <p:nvPr/>
        </p:nvSpPr>
        <p:spPr>
          <a:xfrm>
            <a:off x="4662932" y="3388821"/>
            <a:ext cx="4647491" cy="2484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1850"/>
              </a:lnSpc>
            </a:pPr>
            <a:r>
              <a:rPr lang="en-US" sz="1600" err="1">
                <a:solidFill>
                  <a:srgbClr val="E0D6DE"/>
                </a:solidFill>
                <a:latin typeface="Sora Medium"/>
                <a:cs typeface="Sora Medium"/>
              </a:rPr>
              <a:t>Supabase</a:t>
            </a:r>
            <a:r>
              <a:rPr lang="en-US" sz="1600">
                <a:solidFill>
                  <a:srgbClr val="E0D6DE"/>
                </a:solidFill>
                <a:latin typeface="Sora Medium"/>
                <a:cs typeface="Sora Medium"/>
              </a:rPr>
              <a:t> </a:t>
            </a:r>
            <a:r>
              <a:rPr lang="en-US" sz="1600" err="1">
                <a:solidFill>
                  <a:srgbClr val="E0D6DE"/>
                </a:solidFill>
                <a:latin typeface="Sora Medium"/>
                <a:cs typeface="Sora Medium"/>
              </a:rPr>
              <a:t>integráció</a:t>
            </a:r>
            <a:r>
              <a:rPr lang="en-US" sz="1600">
                <a:solidFill>
                  <a:srgbClr val="E0D6DE"/>
                </a:solidFill>
                <a:latin typeface="Sora Medium"/>
                <a:cs typeface="Sora Medium"/>
              </a:rPr>
              <a:t> </a:t>
            </a:r>
            <a:r>
              <a:rPr lang="en-US" sz="1600" err="1">
                <a:solidFill>
                  <a:srgbClr val="E0D6DE"/>
                </a:solidFill>
                <a:latin typeface="Sora Medium"/>
                <a:cs typeface="Sora Medium"/>
              </a:rPr>
              <a:t>és</a:t>
            </a:r>
            <a:r>
              <a:rPr lang="en-US" sz="1600">
                <a:solidFill>
                  <a:srgbClr val="E0D6DE"/>
                </a:solidFill>
                <a:latin typeface="Sora Medium"/>
                <a:cs typeface="Sora Medium"/>
              </a:rPr>
              <a:t> </a:t>
            </a:r>
            <a:r>
              <a:rPr lang="en-US" sz="1600" err="1">
                <a:solidFill>
                  <a:srgbClr val="E0D6DE"/>
                </a:solidFill>
                <a:latin typeface="Sora Medium"/>
                <a:cs typeface="Sora Medium"/>
              </a:rPr>
              <a:t>adatbázis</a:t>
            </a:r>
            <a:r>
              <a:rPr lang="en-US" sz="1600">
                <a:solidFill>
                  <a:srgbClr val="E0D6DE"/>
                </a:solidFill>
                <a:latin typeface="Sora Medium"/>
                <a:cs typeface="Sora Medium"/>
              </a:rPr>
              <a:t> </a:t>
            </a:r>
            <a:r>
              <a:rPr lang="en-US" sz="1600" err="1">
                <a:solidFill>
                  <a:srgbClr val="E0D6DE"/>
                </a:solidFill>
                <a:latin typeface="Sora Medium"/>
                <a:cs typeface="Sora Medium"/>
              </a:rPr>
              <a:t>műveletek</a:t>
            </a:r>
            <a:endParaRPr lang="en-US" sz="1600">
              <a:solidFill>
                <a:srgbClr val="E0D6DE"/>
              </a:solidFill>
              <a:latin typeface="Sora Medium"/>
              <a:cs typeface="Sora Medium"/>
            </a:endParaRPr>
          </a:p>
        </p:txBody>
      </p:sp>
      <p:sp>
        <p:nvSpPr>
          <p:cNvPr id="9" name="Text 6"/>
          <p:cNvSpPr/>
          <p:nvPr/>
        </p:nvSpPr>
        <p:spPr>
          <a:xfrm>
            <a:off x="3191213" y="3812256"/>
            <a:ext cx="7350418" cy="2420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1900"/>
              </a:lnSpc>
            </a:pPr>
            <a:r>
              <a:rPr lang="en-US" sz="1400" err="1">
                <a:solidFill>
                  <a:srgbClr val="CCCCCC"/>
                </a:solidFill>
                <a:ea typeface="+mn-lt"/>
                <a:cs typeface="+mn-lt"/>
              </a:rPr>
              <a:t>Ez</a:t>
            </a:r>
            <a:r>
              <a:rPr lang="en-US" sz="1400">
                <a:solidFill>
                  <a:srgbClr val="CCCCCC"/>
                </a:solidFill>
                <a:ea typeface="+mn-lt"/>
                <a:cs typeface="+mn-lt"/>
              </a:rPr>
              <a:t> </a:t>
            </a:r>
            <a:r>
              <a:rPr lang="en-US" sz="1400" err="1">
                <a:solidFill>
                  <a:srgbClr val="CCCCCC"/>
                </a:solidFill>
                <a:ea typeface="+mn-lt"/>
                <a:cs typeface="+mn-lt"/>
              </a:rPr>
              <a:t>magában</a:t>
            </a:r>
            <a:r>
              <a:rPr lang="en-US" sz="1400">
                <a:solidFill>
                  <a:srgbClr val="CCCCCC"/>
                </a:solidFill>
                <a:ea typeface="+mn-lt"/>
                <a:cs typeface="+mn-lt"/>
              </a:rPr>
              <a:t> </a:t>
            </a:r>
            <a:r>
              <a:rPr lang="en-US" sz="1400" err="1">
                <a:solidFill>
                  <a:srgbClr val="CCCCCC"/>
                </a:solidFill>
                <a:ea typeface="+mn-lt"/>
                <a:cs typeface="+mn-lt"/>
              </a:rPr>
              <a:t>foglalja</a:t>
            </a:r>
            <a:r>
              <a:rPr lang="en-US" sz="1400">
                <a:solidFill>
                  <a:srgbClr val="CCCCCC"/>
                </a:solidFill>
                <a:ea typeface="+mn-lt"/>
                <a:cs typeface="+mn-lt"/>
              </a:rPr>
              <a:t> a CRUD </a:t>
            </a:r>
            <a:r>
              <a:rPr lang="en-US" sz="1400" err="1">
                <a:solidFill>
                  <a:srgbClr val="CCCCCC"/>
                </a:solidFill>
                <a:ea typeface="+mn-lt"/>
                <a:cs typeface="+mn-lt"/>
              </a:rPr>
              <a:t>műveletek</a:t>
            </a:r>
            <a:r>
              <a:rPr lang="en-US" sz="1400">
                <a:solidFill>
                  <a:srgbClr val="CCCCCC"/>
                </a:solidFill>
                <a:ea typeface="+mn-lt"/>
                <a:cs typeface="+mn-lt"/>
              </a:rPr>
              <a:t> </a:t>
            </a:r>
            <a:r>
              <a:rPr lang="en-US" sz="1400" err="1">
                <a:solidFill>
                  <a:srgbClr val="CCCCCC"/>
                </a:solidFill>
                <a:ea typeface="+mn-lt"/>
                <a:cs typeface="+mn-lt"/>
              </a:rPr>
              <a:t>implementálását</a:t>
            </a:r>
            <a:r>
              <a:rPr lang="en-US" sz="1400">
                <a:solidFill>
                  <a:srgbClr val="CCCCCC"/>
                </a:solidFill>
                <a:ea typeface="+mn-lt"/>
                <a:cs typeface="+mn-lt"/>
              </a:rPr>
              <a:t>, </a:t>
            </a:r>
            <a:r>
              <a:rPr lang="en-US" sz="1400" err="1">
                <a:solidFill>
                  <a:srgbClr val="CCCCCC"/>
                </a:solidFill>
                <a:ea typeface="+mn-lt"/>
                <a:cs typeface="+mn-lt"/>
              </a:rPr>
              <a:t>lekérdezések</a:t>
            </a:r>
            <a:r>
              <a:rPr lang="en-US" sz="1400">
                <a:solidFill>
                  <a:srgbClr val="CCCCCC"/>
                </a:solidFill>
                <a:ea typeface="+mn-lt"/>
                <a:cs typeface="+mn-lt"/>
              </a:rPr>
              <a:t> </a:t>
            </a:r>
            <a:r>
              <a:rPr lang="en-US" sz="1400" err="1">
                <a:solidFill>
                  <a:srgbClr val="CCCCCC"/>
                </a:solidFill>
                <a:ea typeface="+mn-lt"/>
                <a:cs typeface="+mn-lt"/>
              </a:rPr>
              <a:t>optimalizálását</a:t>
            </a:r>
            <a:r>
              <a:rPr lang="en-US" sz="1400">
                <a:solidFill>
                  <a:srgbClr val="CCCCCC"/>
                </a:solidFill>
                <a:ea typeface="+mn-lt"/>
                <a:cs typeface="+mn-lt"/>
              </a:rPr>
              <a:t>, </a:t>
            </a:r>
            <a:r>
              <a:rPr lang="en-US" sz="1400" err="1">
                <a:solidFill>
                  <a:srgbClr val="CCCCCC"/>
                </a:solidFill>
                <a:ea typeface="+mn-lt"/>
                <a:cs typeface="+mn-lt"/>
              </a:rPr>
              <a:t>és</a:t>
            </a:r>
            <a:r>
              <a:rPr lang="en-US" sz="1400">
                <a:solidFill>
                  <a:srgbClr val="CCCCCC"/>
                </a:solidFill>
                <a:ea typeface="+mn-lt"/>
                <a:cs typeface="+mn-lt"/>
              </a:rPr>
              <a:t> a Row Level Security</a:t>
            </a:r>
            <a:endParaRPr lang="en-US" sz="1400">
              <a:solidFill>
                <a:srgbClr val="CCCCCC"/>
              </a:solidFill>
              <a:latin typeface="Calibri"/>
              <a:ea typeface="Calibri"/>
              <a:cs typeface="+mn-lt"/>
            </a:endParaRPr>
          </a:p>
          <a:p>
            <a:pPr algn="ctr">
              <a:lnSpc>
                <a:spcPts val="1900"/>
              </a:lnSpc>
            </a:pPr>
            <a:r>
              <a:rPr lang="en-US" sz="1400">
                <a:solidFill>
                  <a:srgbClr val="CCCCCC"/>
                </a:solidFill>
                <a:ea typeface="+mn-lt"/>
                <a:cs typeface="+mn-lt"/>
              </a:rPr>
              <a:t> (RLS) </a:t>
            </a:r>
            <a:r>
              <a:rPr lang="en-US" sz="1400" err="1">
                <a:solidFill>
                  <a:srgbClr val="CCCCCC"/>
                </a:solidFill>
                <a:ea typeface="+mn-lt"/>
                <a:cs typeface="+mn-lt"/>
              </a:rPr>
              <a:t>szabályok</a:t>
            </a:r>
            <a:r>
              <a:rPr lang="en-US" sz="1400">
                <a:solidFill>
                  <a:srgbClr val="CCCCCC"/>
                </a:solidFill>
                <a:ea typeface="+mn-lt"/>
                <a:cs typeface="+mn-lt"/>
              </a:rPr>
              <a:t> </a:t>
            </a:r>
            <a:r>
              <a:rPr lang="en-US" sz="1400" err="1">
                <a:solidFill>
                  <a:srgbClr val="CCCCCC"/>
                </a:solidFill>
                <a:ea typeface="+mn-lt"/>
                <a:cs typeface="+mn-lt"/>
              </a:rPr>
              <a:t>beállítását</a:t>
            </a:r>
            <a:r>
              <a:rPr lang="en-US" sz="1400">
                <a:solidFill>
                  <a:srgbClr val="CCCCCC"/>
                </a:solidFill>
                <a:ea typeface="+mn-lt"/>
                <a:cs typeface="+mn-lt"/>
              </a:rPr>
              <a:t> a </a:t>
            </a:r>
            <a:r>
              <a:rPr lang="en-US" sz="1400" err="1">
                <a:solidFill>
                  <a:srgbClr val="CCCCCC"/>
                </a:solidFill>
                <a:ea typeface="+mn-lt"/>
                <a:cs typeface="+mn-lt"/>
              </a:rPr>
              <a:t>megfelelő</a:t>
            </a:r>
            <a:r>
              <a:rPr lang="en-US" sz="1400">
                <a:solidFill>
                  <a:srgbClr val="CCCCCC"/>
                </a:solidFill>
                <a:ea typeface="+mn-lt"/>
                <a:cs typeface="+mn-lt"/>
              </a:rPr>
              <a:t> </a:t>
            </a:r>
            <a:r>
              <a:rPr lang="en-US" sz="1400" err="1">
                <a:solidFill>
                  <a:srgbClr val="CCCCCC"/>
                </a:solidFill>
                <a:ea typeface="+mn-lt"/>
                <a:cs typeface="+mn-lt"/>
              </a:rPr>
              <a:t>adathozzáférés</a:t>
            </a:r>
            <a:r>
              <a:rPr lang="en-US" sz="1400">
                <a:solidFill>
                  <a:srgbClr val="CCCCCC"/>
                </a:solidFill>
                <a:ea typeface="+mn-lt"/>
                <a:cs typeface="+mn-lt"/>
              </a:rPr>
              <a:t> </a:t>
            </a:r>
            <a:r>
              <a:rPr lang="en-US" sz="1400" err="1">
                <a:solidFill>
                  <a:srgbClr val="CCCCCC"/>
                </a:solidFill>
                <a:ea typeface="+mn-lt"/>
                <a:cs typeface="+mn-lt"/>
              </a:rPr>
              <a:t>biztosításához</a:t>
            </a:r>
            <a:r>
              <a:rPr lang="en-US" sz="1400">
                <a:solidFill>
                  <a:srgbClr val="CCCCCC"/>
                </a:solidFill>
                <a:latin typeface="Calibri"/>
                <a:ea typeface="Calibri"/>
                <a:cs typeface="+mn-lt"/>
              </a:rPr>
              <a:t>, </a:t>
            </a:r>
            <a:r>
              <a:rPr lang="en-US" sz="1400" err="1">
                <a:solidFill>
                  <a:srgbClr val="CCCCCC"/>
                </a:solidFill>
                <a:latin typeface="Calibri"/>
                <a:ea typeface="Calibri"/>
                <a:cs typeface="+mn-lt"/>
              </a:rPr>
              <a:t>ez</a:t>
            </a:r>
            <a:r>
              <a:rPr lang="en-US" sz="1400">
                <a:solidFill>
                  <a:srgbClr val="CCCCCC"/>
                </a:solidFill>
                <a:latin typeface="Calibri"/>
                <a:ea typeface="Calibri"/>
                <a:cs typeface="+mn-lt"/>
              </a:rPr>
              <a:t> Dávid </a:t>
            </a:r>
            <a:r>
              <a:rPr lang="en-US" sz="1400" err="1">
                <a:solidFill>
                  <a:srgbClr val="CCCCCC"/>
                </a:solidFill>
                <a:latin typeface="Calibri"/>
                <a:ea typeface="Calibri"/>
                <a:cs typeface="+mn-lt"/>
              </a:rPr>
              <a:t>feladata</a:t>
            </a:r>
            <a:r>
              <a:rPr lang="en-US" sz="1400">
                <a:solidFill>
                  <a:srgbClr val="CCCCCC"/>
                </a:solidFill>
                <a:latin typeface="Calibri"/>
                <a:ea typeface="Calibri"/>
                <a:cs typeface="+mn-lt"/>
              </a:rPr>
              <a:t> volt</a:t>
            </a:r>
            <a:r>
              <a:rPr lang="en-US" sz="1400">
                <a:solidFill>
                  <a:srgbClr val="E0D6DE"/>
                </a:solidFill>
                <a:latin typeface="Noto Sans TC"/>
                <a:ea typeface="Noto Sans TC"/>
                <a:cs typeface="+mn-lt"/>
              </a:rPr>
              <a:t>.</a:t>
            </a:r>
            <a:endParaRPr lang="en-US" sz="1400">
              <a:latin typeface="Noto Sans TC"/>
              <a:ea typeface="Noto Sans TC"/>
              <a:cs typeface="Calibri"/>
            </a:endParaRPr>
          </a:p>
        </p:txBody>
      </p:sp>
      <p:sp>
        <p:nvSpPr>
          <p:cNvPr id="10" name="Text 7"/>
          <p:cNvSpPr/>
          <p:nvPr/>
        </p:nvSpPr>
        <p:spPr>
          <a:xfrm>
            <a:off x="3191213" y="4535893"/>
            <a:ext cx="8084344" cy="4994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900"/>
              </a:lnSpc>
              <a:buNone/>
            </a:pPr>
            <a:r>
              <a:rPr lang="en-US" sz="390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3</a:t>
            </a:r>
            <a:endParaRPr lang="en-US" sz="3900"/>
          </a:p>
        </p:txBody>
      </p:sp>
      <p:sp>
        <p:nvSpPr>
          <p:cNvPr id="11" name="Text 8"/>
          <p:cNvSpPr/>
          <p:nvPr/>
        </p:nvSpPr>
        <p:spPr>
          <a:xfrm>
            <a:off x="6287195" y="5224431"/>
            <a:ext cx="1892260" cy="2364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45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Autentikáció</a:t>
            </a:r>
            <a:endParaRPr lang="en-US" sz="1450"/>
          </a:p>
        </p:txBody>
      </p:sp>
      <p:sp>
        <p:nvSpPr>
          <p:cNvPr id="12" name="Text 9"/>
          <p:cNvSpPr/>
          <p:nvPr/>
        </p:nvSpPr>
        <p:spPr>
          <a:xfrm>
            <a:off x="3191213" y="5551615"/>
            <a:ext cx="8084344" cy="2420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1900"/>
              </a:lnSpc>
            </a:pPr>
            <a:r>
              <a:rPr lang="en-US" sz="1400">
                <a:solidFill>
                  <a:srgbClr val="CCCCCC"/>
                </a:solidFill>
                <a:ea typeface="+mn-lt"/>
                <a:cs typeface="+mn-lt"/>
              </a:rPr>
              <a:t>A </a:t>
            </a:r>
            <a:r>
              <a:rPr lang="en-US" sz="1400" err="1">
                <a:solidFill>
                  <a:srgbClr val="CCCCCC"/>
                </a:solidFill>
                <a:ea typeface="+mn-lt"/>
                <a:cs typeface="+mn-lt"/>
              </a:rPr>
              <a:t>felhasználói</a:t>
            </a:r>
            <a:r>
              <a:rPr lang="en-US" sz="1400">
                <a:solidFill>
                  <a:srgbClr val="CCCCCC"/>
                </a:solidFill>
                <a:ea typeface="+mn-lt"/>
                <a:cs typeface="+mn-lt"/>
              </a:rPr>
              <a:t> </a:t>
            </a:r>
            <a:r>
              <a:rPr lang="en-US" sz="1400" err="1">
                <a:solidFill>
                  <a:srgbClr val="CCCCCC"/>
                </a:solidFill>
                <a:ea typeface="+mn-lt"/>
                <a:cs typeface="+mn-lt"/>
              </a:rPr>
              <a:t>regisztráció</a:t>
            </a:r>
            <a:r>
              <a:rPr lang="en-US" sz="1400">
                <a:solidFill>
                  <a:srgbClr val="CCCCCC"/>
                </a:solidFill>
                <a:ea typeface="+mn-lt"/>
                <a:cs typeface="+mn-lt"/>
              </a:rPr>
              <a:t>, </a:t>
            </a:r>
            <a:r>
              <a:rPr lang="en-US" sz="1400" err="1">
                <a:solidFill>
                  <a:srgbClr val="CCCCCC"/>
                </a:solidFill>
                <a:ea typeface="+mn-lt"/>
                <a:cs typeface="+mn-lt"/>
              </a:rPr>
              <a:t>bejelentkezés</a:t>
            </a:r>
            <a:r>
              <a:rPr lang="en-US" sz="1400">
                <a:solidFill>
                  <a:srgbClr val="CCCCCC"/>
                </a:solidFill>
                <a:ea typeface="+mn-lt"/>
                <a:cs typeface="+mn-lt"/>
              </a:rPr>
              <a:t>, </a:t>
            </a:r>
            <a:r>
              <a:rPr lang="en-US" sz="1400" err="1">
                <a:solidFill>
                  <a:srgbClr val="CCCCCC"/>
                </a:solidFill>
                <a:ea typeface="+mn-lt"/>
                <a:cs typeface="+mn-lt"/>
              </a:rPr>
              <a:t>jelszó-visszaállítás</a:t>
            </a:r>
            <a:r>
              <a:rPr lang="en-US" sz="1400">
                <a:solidFill>
                  <a:srgbClr val="CCCCCC"/>
                </a:solidFill>
                <a:ea typeface="+mn-lt"/>
                <a:cs typeface="+mn-lt"/>
              </a:rPr>
              <a:t> </a:t>
            </a:r>
            <a:r>
              <a:rPr lang="en-US" sz="1400" err="1">
                <a:solidFill>
                  <a:srgbClr val="CCCCCC"/>
                </a:solidFill>
                <a:ea typeface="+mn-lt"/>
                <a:cs typeface="+mn-lt"/>
              </a:rPr>
              <a:t>és</a:t>
            </a:r>
            <a:r>
              <a:rPr lang="en-US" sz="1400">
                <a:solidFill>
                  <a:srgbClr val="CCCCCC"/>
                </a:solidFill>
                <a:ea typeface="+mn-lt"/>
                <a:cs typeface="+mn-lt"/>
              </a:rPr>
              <a:t> </a:t>
            </a:r>
            <a:r>
              <a:rPr lang="en-US" sz="1400" err="1">
                <a:solidFill>
                  <a:srgbClr val="CCCCCC"/>
                </a:solidFill>
                <a:ea typeface="+mn-lt"/>
                <a:cs typeface="+mn-lt"/>
              </a:rPr>
              <a:t>jogosultságkezelés</a:t>
            </a:r>
            <a:r>
              <a:rPr lang="en-US" sz="1400">
                <a:solidFill>
                  <a:srgbClr val="CCCCCC"/>
                </a:solidFill>
                <a:ea typeface="+mn-lt"/>
                <a:cs typeface="+mn-lt"/>
              </a:rPr>
              <a:t> </a:t>
            </a:r>
            <a:r>
              <a:rPr lang="en-US" sz="1400" err="1">
                <a:solidFill>
                  <a:srgbClr val="CCCCCC"/>
                </a:solidFill>
                <a:ea typeface="+mn-lt"/>
                <a:cs typeface="+mn-lt"/>
              </a:rPr>
              <a:t>implementálása</a:t>
            </a:r>
            <a:r>
              <a:rPr lang="en-US" sz="1400">
                <a:solidFill>
                  <a:srgbClr val="CCCCCC"/>
                </a:solidFill>
                <a:ea typeface="+mn-lt"/>
                <a:cs typeface="+mn-lt"/>
              </a:rPr>
              <a:t>. </a:t>
            </a:r>
            <a:endParaRPr lang="en-US" sz="1400">
              <a:solidFill>
                <a:srgbClr val="000000"/>
              </a:solidFill>
              <a:latin typeface="Noto Sans TC"/>
              <a:ea typeface="Noto Sans TC"/>
              <a:cs typeface="+mn-lt"/>
            </a:endParaRPr>
          </a:p>
          <a:p>
            <a:pPr algn="ctr">
              <a:lnSpc>
                <a:spcPts val="1900"/>
              </a:lnSpc>
            </a:pPr>
            <a:r>
              <a:rPr lang="en-US" sz="1400">
                <a:solidFill>
                  <a:srgbClr val="CCCCCC"/>
                </a:solidFill>
                <a:ea typeface="+mn-lt"/>
                <a:cs typeface="+mn-lt"/>
              </a:rPr>
              <a:t>A </a:t>
            </a:r>
            <a:r>
              <a:rPr lang="en-US" sz="1400" err="1">
                <a:solidFill>
                  <a:srgbClr val="CCCCCC"/>
                </a:solidFill>
                <a:ea typeface="+mn-lt"/>
                <a:cs typeface="+mn-lt"/>
              </a:rPr>
              <a:t>Supabase</a:t>
            </a:r>
            <a:r>
              <a:rPr lang="en-US" sz="1400">
                <a:solidFill>
                  <a:srgbClr val="CCCCCC"/>
                </a:solidFill>
                <a:ea typeface="+mn-lt"/>
                <a:cs typeface="+mn-lt"/>
              </a:rPr>
              <a:t> auth </a:t>
            </a:r>
            <a:r>
              <a:rPr lang="en-US" sz="1400" err="1">
                <a:solidFill>
                  <a:srgbClr val="CCCCCC"/>
                </a:solidFill>
                <a:ea typeface="+mn-lt"/>
                <a:cs typeface="+mn-lt"/>
              </a:rPr>
              <a:t>szolgáltatásának</a:t>
            </a:r>
            <a:r>
              <a:rPr lang="en-US" sz="1400">
                <a:solidFill>
                  <a:srgbClr val="CCCCCC"/>
                </a:solidFill>
                <a:ea typeface="+mn-lt"/>
                <a:cs typeface="+mn-lt"/>
              </a:rPr>
              <a:t> </a:t>
            </a:r>
            <a:r>
              <a:rPr lang="en-US" sz="1400" err="1">
                <a:solidFill>
                  <a:srgbClr val="CCCCCC"/>
                </a:solidFill>
                <a:ea typeface="+mn-lt"/>
                <a:cs typeface="+mn-lt"/>
              </a:rPr>
              <a:t>konfigurálása</a:t>
            </a:r>
            <a:r>
              <a:rPr lang="en-US" sz="1400">
                <a:solidFill>
                  <a:srgbClr val="CCCCCC"/>
                </a:solidFill>
                <a:ea typeface="+mn-lt"/>
                <a:cs typeface="+mn-lt"/>
              </a:rPr>
              <a:t>, </a:t>
            </a:r>
            <a:r>
              <a:rPr lang="en-US" sz="1400" err="1">
                <a:solidFill>
                  <a:srgbClr val="CCCCCC"/>
                </a:solidFill>
                <a:ea typeface="+mn-lt"/>
                <a:cs typeface="+mn-lt"/>
              </a:rPr>
              <a:t>felhasználói</a:t>
            </a:r>
            <a:r>
              <a:rPr lang="en-US" sz="1400">
                <a:solidFill>
                  <a:srgbClr val="CCCCCC"/>
                </a:solidFill>
                <a:ea typeface="+mn-lt"/>
                <a:cs typeface="+mn-lt"/>
              </a:rPr>
              <a:t> </a:t>
            </a:r>
            <a:r>
              <a:rPr lang="en-US" sz="1400" err="1">
                <a:solidFill>
                  <a:srgbClr val="CCCCCC"/>
                </a:solidFill>
                <a:ea typeface="+mn-lt"/>
                <a:cs typeface="+mn-lt"/>
              </a:rPr>
              <a:t>szerepkörök</a:t>
            </a:r>
            <a:r>
              <a:rPr lang="en-US" sz="1400">
                <a:solidFill>
                  <a:srgbClr val="CCCCCC"/>
                </a:solidFill>
                <a:ea typeface="+mn-lt"/>
                <a:cs typeface="+mn-lt"/>
              </a:rPr>
              <a:t> (</a:t>
            </a:r>
            <a:r>
              <a:rPr lang="en-US" sz="1400" err="1">
                <a:solidFill>
                  <a:srgbClr val="CCCCCC"/>
                </a:solidFill>
                <a:ea typeface="+mn-lt"/>
                <a:cs typeface="+mn-lt"/>
              </a:rPr>
              <a:t>edző</a:t>
            </a:r>
            <a:r>
              <a:rPr lang="en-US" sz="1400">
                <a:solidFill>
                  <a:srgbClr val="CCCCCC"/>
                </a:solidFill>
                <a:ea typeface="+mn-lt"/>
                <a:cs typeface="+mn-lt"/>
              </a:rPr>
              <a:t>, </a:t>
            </a:r>
            <a:r>
              <a:rPr lang="en-US" sz="1400" err="1">
                <a:solidFill>
                  <a:srgbClr val="CCCCCC"/>
                </a:solidFill>
                <a:ea typeface="+mn-lt"/>
                <a:cs typeface="+mn-lt"/>
              </a:rPr>
              <a:t>kliens</a:t>
            </a:r>
            <a:r>
              <a:rPr lang="en-US" sz="1400">
                <a:solidFill>
                  <a:srgbClr val="CCCCCC"/>
                </a:solidFill>
                <a:ea typeface="+mn-lt"/>
                <a:cs typeface="+mn-lt"/>
              </a:rPr>
              <a:t>) </a:t>
            </a:r>
            <a:r>
              <a:rPr lang="en-US" sz="1400" err="1">
                <a:solidFill>
                  <a:srgbClr val="CCCCCC"/>
                </a:solidFill>
                <a:ea typeface="+mn-lt"/>
                <a:cs typeface="+mn-lt"/>
              </a:rPr>
              <a:t>kezelése</a:t>
            </a:r>
            <a:r>
              <a:rPr lang="en-US" sz="1400">
                <a:solidFill>
                  <a:srgbClr val="CCCCCC"/>
                </a:solidFill>
                <a:ea typeface="+mn-lt"/>
                <a:cs typeface="+mn-lt"/>
              </a:rPr>
              <a:t> </a:t>
            </a:r>
            <a:endParaRPr lang="en-US" sz="1400">
              <a:solidFill>
                <a:srgbClr val="000000"/>
              </a:solidFill>
              <a:latin typeface="Noto Sans TC"/>
              <a:ea typeface="Noto Sans TC"/>
              <a:cs typeface="+mn-lt"/>
            </a:endParaRPr>
          </a:p>
          <a:p>
            <a:pPr algn="ctr">
              <a:lnSpc>
                <a:spcPts val="1900"/>
              </a:lnSpc>
            </a:pPr>
            <a:r>
              <a:rPr lang="en-US" sz="1400" err="1">
                <a:solidFill>
                  <a:srgbClr val="CCCCCC"/>
                </a:solidFill>
                <a:ea typeface="+mn-lt"/>
                <a:cs typeface="+mn-lt"/>
              </a:rPr>
              <a:t>és</a:t>
            </a:r>
            <a:r>
              <a:rPr lang="en-US" sz="1400">
                <a:solidFill>
                  <a:srgbClr val="CCCCCC"/>
                </a:solidFill>
                <a:ea typeface="+mn-lt"/>
                <a:cs typeface="+mn-lt"/>
              </a:rPr>
              <a:t> a </a:t>
            </a:r>
            <a:r>
              <a:rPr lang="en-US" sz="1400" err="1">
                <a:solidFill>
                  <a:srgbClr val="CCCCCC"/>
                </a:solidFill>
                <a:ea typeface="+mn-lt"/>
                <a:cs typeface="+mn-lt"/>
              </a:rPr>
              <a:t>hozzáférési</a:t>
            </a:r>
            <a:r>
              <a:rPr lang="en-US" sz="1400">
                <a:solidFill>
                  <a:srgbClr val="CCCCCC"/>
                </a:solidFill>
                <a:ea typeface="+mn-lt"/>
                <a:cs typeface="+mn-lt"/>
              </a:rPr>
              <a:t> </a:t>
            </a:r>
            <a:r>
              <a:rPr lang="en-US" sz="1400" err="1">
                <a:solidFill>
                  <a:srgbClr val="CCCCCC"/>
                </a:solidFill>
                <a:ea typeface="+mn-lt"/>
                <a:cs typeface="+mn-lt"/>
              </a:rPr>
              <a:t>szabályok</a:t>
            </a:r>
            <a:r>
              <a:rPr lang="en-US" sz="1400">
                <a:solidFill>
                  <a:srgbClr val="CCCCCC"/>
                </a:solidFill>
                <a:ea typeface="+mn-lt"/>
                <a:cs typeface="+mn-lt"/>
              </a:rPr>
              <a:t> </a:t>
            </a:r>
            <a:r>
              <a:rPr lang="en-US" sz="1400" err="1">
                <a:solidFill>
                  <a:srgbClr val="CCCCCC"/>
                </a:solidFill>
                <a:ea typeface="+mn-lt"/>
                <a:cs typeface="+mn-lt"/>
              </a:rPr>
              <a:t>beállítása</a:t>
            </a:r>
            <a:r>
              <a:rPr lang="en-US" sz="1400">
                <a:solidFill>
                  <a:srgbClr val="CCCCCC"/>
                </a:solidFill>
                <a:latin typeface="Calibri"/>
                <a:ea typeface="Calibri"/>
                <a:cs typeface="+mn-lt"/>
              </a:rPr>
              <a:t> Dávid </a:t>
            </a:r>
            <a:r>
              <a:rPr lang="en-US" sz="1400" err="1">
                <a:solidFill>
                  <a:srgbClr val="CCCCCC"/>
                </a:solidFill>
                <a:latin typeface="Calibri"/>
                <a:ea typeface="Calibri"/>
                <a:cs typeface="+mn-lt"/>
              </a:rPr>
              <a:t>feladata</a:t>
            </a:r>
            <a:r>
              <a:rPr lang="en-US" sz="1400">
                <a:solidFill>
                  <a:srgbClr val="CCCCCC"/>
                </a:solidFill>
                <a:latin typeface="Calibri"/>
                <a:ea typeface="Calibri"/>
                <a:cs typeface="+mn-lt"/>
              </a:rPr>
              <a:t> volt</a:t>
            </a:r>
            <a:r>
              <a:rPr lang="en-US" sz="1400">
                <a:solidFill>
                  <a:srgbClr val="E0D6DE"/>
                </a:solidFill>
                <a:latin typeface="Noto Sans TC"/>
                <a:ea typeface="Noto Sans TC"/>
                <a:cs typeface="+mn-lt"/>
              </a:rPr>
              <a:t>.</a:t>
            </a:r>
            <a:endParaRPr lang="en-US" sz="1400">
              <a:solidFill>
                <a:srgbClr val="E0D6DE"/>
              </a:solidFill>
              <a:latin typeface="Noto Sans TC"/>
              <a:ea typeface="Noto Sans TC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3227308" y="6515883"/>
            <a:ext cx="8084344" cy="4994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900"/>
              </a:lnSpc>
              <a:buNone/>
            </a:pPr>
            <a:r>
              <a:rPr lang="en-US" sz="390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4</a:t>
            </a:r>
            <a:endParaRPr lang="en-US" sz="3900"/>
          </a:p>
        </p:txBody>
      </p:sp>
      <p:sp>
        <p:nvSpPr>
          <p:cNvPr id="14" name="Text 11"/>
          <p:cNvSpPr/>
          <p:nvPr/>
        </p:nvSpPr>
        <p:spPr>
          <a:xfrm>
            <a:off x="6323290" y="7204421"/>
            <a:ext cx="1892260" cy="2364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45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Adatvalidáció</a:t>
            </a:r>
            <a:endParaRPr lang="en-US" sz="1450"/>
          </a:p>
        </p:txBody>
      </p:sp>
      <p:sp>
        <p:nvSpPr>
          <p:cNvPr id="15" name="Text 12"/>
          <p:cNvSpPr/>
          <p:nvPr/>
        </p:nvSpPr>
        <p:spPr>
          <a:xfrm>
            <a:off x="3227308" y="7531605"/>
            <a:ext cx="8084344" cy="2420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1900"/>
              </a:lnSpc>
            </a:pPr>
            <a:r>
              <a:rPr lang="en-US" sz="1400" err="1">
                <a:solidFill>
                  <a:srgbClr val="CCCCCC"/>
                </a:solidFill>
                <a:ea typeface="+mn-lt"/>
                <a:cs typeface="+mn-lt"/>
              </a:rPr>
              <a:t>Bemeneti</a:t>
            </a:r>
            <a:r>
              <a:rPr lang="en-US" sz="1400">
                <a:solidFill>
                  <a:srgbClr val="CCCCCC"/>
                </a:solidFill>
                <a:ea typeface="+mn-lt"/>
                <a:cs typeface="+mn-lt"/>
              </a:rPr>
              <a:t> </a:t>
            </a:r>
            <a:r>
              <a:rPr lang="en-US" sz="1400" err="1">
                <a:solidFill>
                  <a:srgbClr val="CCCCCC"/>
                </a:solidFill>
                <a:ea typeface="+mn-lt"/>
                <a:cs typeface="+mn-lt"/>
              </a:rPr>
              <a:t>adatok</a:t>
            </a:r>
            <a:r>
              <a:rPr lang="en-US" sz="1400">
                <a:solidFill>
                  <a:srgbClr val="CCCCCC"/>
                </a:solidFill>
                <a:ea typeface="+mn-lt"/>
                <a:cs typeface="+mn-lt"/>
              </a:rPr>
              <a:t> </a:t>
            </a:r>
            <a:r>
              <a:rPr lang="en-US" sz="1400" err="1">
                <a:solidFill>
                  <a:srgbClr val="CCCCCC"/>
                </a:solidFill>
                <a:ea typeface="+mn-lt"/>
                <a:cs typeface="+mn-lt"/>
              </a:rPr>
              <a:t>ellenőrzése</a:t>
            </a:r>
            <a:r>
              <a:rPr lang="en-US" sz="1400">
                <a:solidFill>
                  <a:srgbClr val="CCCCCC"/>
                </a:solidFill>
                <a:ea typeface="+mn-lt"/>
                <a:cs typeface="+mn-lt"/>
              </a:rPr>
              <a:t>, </a:t>
            </a:r>
            <a:r>
              <a:rPr lang="en-US" sz="1400" err="1">
                <a:solidFill>
                  <a:srgbClr val="CCCCCC"/>
                </a:solidFill>
                <a:ea typeface="+mn-lt"/>
                <a:cs typeface="+mn-lt"/>
              </a:rPr>
              <a:t>típuskonverziók</a:t>
            </a:r>
            <a:r>
              <a:rPr lang="en-US" sz="1400">
                <a:solidFill>
                  <a:srgbClr val="CCCCCC"/>
                </a:solidFill>
                <a:ea typeface="+mn-lt"/>
                <a:cs typeface="+mn-lt"/>
              </a:rPr>
              <a:t> </a:t>
            </a:r>
            <a:r>
              <a:rPr lang="en-US" sz="1400" err="1">
                <a:solidFill>
                  <a:srgbClr val="CCCCCC"/>
                </a:solidFill>
                <a:ea typeface="+mn-lt"/>
                <a:cs typeface="+mn-lt"/>
              </a:rPr>
              <a:t>kezelése</a:t>
            </a:r>
            <a:r>
              <a:rPr lang="en-US" sz="1400">
                <a:solidFill>
                  <a:srgbClr val="CCCCCC"/>
                </a:solidFill>
                <a:ea typeface="+mn-lt"/>
                <a:cs typeface="+mn-lt"/>
              </a:rPr>
              <a:t>, </a:t>
            </a:r>
            <a:r>
              <a:rPr lang="en-US" sz="1400" err="1">
                <a:solidFill>
                  <a:srgbClr val="CCCCCC"/>
                </a:solidFill>
                <a:ea typeface="+mn-lt"/>
                <a:cs typeface="+mn-lt"/>
              </a:rPr>
              <a:t>hibaüzenetek</a:t>
            </a:r>
            <a:r>
              <a:rPr lang="en-US" sz="1400">
                <a:solidFill>
                  <a:srgbClr val="CCCCCC"/>
                </a:solidFill>
                <a:ea typeface="+mn-lt"/>
                <a:cs typeface="+mn-lt"/>
              </a:rPr>
              <a:t> </a:t>
            </a:r>
            <a:r>
              <a:rPr lang="en-US" sz="1400" err="1">
                <a:solidFill>
                  <a:srgbClr val="CCCCCC"/>
                </a:solidFill>
                <a:ea typeface="+mn-lt"/>
                <a:cs typeface="+mn-lt"/>
              </a:rPr>
              <a:t>megfelelő</a:t>
            </a:r>
            <a:r>
              <a:rPr lang="en-US" sz="1400">
                <a:solidFill>
                  <a:srgbClr val="CCCCCC"/>
                </a:solidFill>
                <a:ea typeface="+mn-lt"/>
                <a:cs typeface="+mn-lt"/>
              </a:rPr>
              <a:t> </a:t>
            </a:r>
            <a:r>
              <a:rPr lang="en-US" sz="1400" err="1">
                <a:solidFill>
                  <a:srgbClr val="CCCCCC"/>
                </a:solidFill>
                <a:ea typeface="+mn-lt"/>
                <a:cs typeface="+mn-lt"/>
              </a:rPr>
              <a:t>formázása</a:t>
            </a:r>
            <a:r>
              <a:rPr lang="en-US" sz="1400">
                <a:solidFill>
                  <a:srgbClr val="CCCCCC"/>
                </a:solidFill>
                <a:latin typeface="Calibri"/>
                <a:ea typeface="Calibri"/>
                <a:cs typeface="Calibri"/>
              </a:rPr>
              <a:t> Chen </a:t>
            </a:r>
            <a:r>
              <a:rPr lang="en-US" sz="1400" err="1">
                <a:solidFill>
                  <a:srgbClr val="CCCCCC"/>
                </a:solidFill>
                <a:latin typeface="Calibri"/>
                <a:ea typeface="Calibri"/>
                <a:cs typeface="Calibri"/>
              </a:rPr>
              <a:t>felelőssége</a:t>
            </a:r>
            <a:r>
              <a:rPr lang="en-US" sz="1400">
                <a:solidFill>
                  <a:srgbClr val="CCCCCC"/>
                </a:solidFill>
                <a:latin typeface="Calibri"/>
                <a:ea typeface="Calibri"/>
                <a:cs typeface="Calibri"/>
              </a:rPr>
              <a:t> volt.</a:t>
            </a:r>
          </a:p>
          <a:p>
            <a:pPr algn="ctr">
              <a:lnSpc>
                <a:spcPts val="1900"/>
              </a:lnSpc>
            </a:pPr>
            <a:endParaRPr lang="en-US" sz="1400">
              <a:solidFill>
                <a:srgbClr val="CCCCCC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" name="Text 4">
            <a:extLst>
              <a:ext uri="{FF2B5EF4-FFF2-40B4-BE49-F238E27FC236}">
                <a16:creationId xmlns:a16="http://schemas.microsoft.com/office/drawing/2014/main" id="{3ACA3B76-7CB0-0E1C-3884-A9F04A1E8A73}"/>
              </a:ext>
            </a:extLst>
          </p:cNvPr>
          <p:cNvSpPr/>
          <p:nvPr/>
        </p:nvSpPr>
        <p:spPr>
          <a:xfrm>
            <a:off x="3189688" y="1047622"/>
            <a:ext cx="8084344" cy="4994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900"/>
              </a:lnSpc>
              <a:buNone/>
            </a:pPr>
            <a:r>
              <a:rPr lang="en-US" sz="3900">
                <a:solidFill>
                  <a:srgbClr val="E0D6DE"/>
                </a:solidFill>
                <a:latin typeface="Sora Medium"/>
                <a:ea typeface="Calibri"/>
                <a:cs typeface="Sora Medium"/>
              </a:rPr>
              <a:t>1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47700" y="718423"/>
            <a:ext cx="5901333" cy="578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50"/>
              </a:lnSpc>
              <a:buNone/>
            </a:pPr>
            <a:r>
              <a:rPr lang="en-US" sz="3600" err="1">
                <a:solidFill>
                  <a:srgbClr val="97B8FF"/>
                </a:solidFill>
                <a:latin typeface="Sora Medium"/>
                <a:cs typeface="Sora Medium"/>
              </a:rPr>
              <a:t>Tesztelés</a:t>
            </a:r>
          </a:p>
        </p:txBody>
      </p:sp>
      <p:sp>
        <p:nvSpPr>
          <p:cNvPr id="4" name="Shape 1"/>
          <p:cNvSpPr/>
          <p:nvPr/>
        </p:nvSpPr>
        <p:spPr>
          <a:xfrm>
            <a:off x="647700" y="1586276"/>
            <a:ext cx="7848600" cy="5936933"/>
          </a:xfrm>
          <a:prstGeom prst="roundRect">
            <a:avLst>
              <a:gd name="adj" fmla="val 468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  <p:txBody>
          <a:bodyPr/>
          <a:lstStyle/>
          <a:p>
            <a:endParaRPr lang="hu-HU"/>
          </a:p>
        </p:txBody>
      </p:sp>
      <p:sp>
        <p:nvSpPr>
          <p:cNvPr id="5" name="Shape 2"/>
          <p:cNvSpPr/>
          <p:nvPr/>
        </p:nvSpPr>
        <p:spPr>
          <a:xfrm>
            <a:off x="655320" y="1593896"/>
            <a:ext cx="7832527" cy="53316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hu-HU"/>
          </a:p>
        </p:txBody>
      </p:sp>
      <p:sp>
        <p:nvSpPr>
          <p:cNvPr id="6" name="Text 3"/>
          <p:cNvSpPr/>
          <p:nvPr/>
        </p:nvSpPr>
        <p:spPr>
          <a:xfrm>
            <a:off x="841177" y="1712483"/>
            <a:ext cx="2236708" cy="2959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Teszteset</a:t>
            </a:r>
            <a:endParaRPr lang="en-US" sz="1450"/>
          </a:p>
        </p:txBody>
      </p:sp>
      <p:sp>
        <p:nvSpPr>
          <p:cNvPr id="7" name="Text 4"/>
          <p:cNvSpPr/>
          <p:nvPr/>
        </p:nvSpPr>
        <p:spPr>
          <a:xfrm>
            <a:off x="3455551" y="1712483"/>
            <a:ext cx="2232898" cy="2959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Eredmény</a:t>
            </a:r>
            <a:endParaRPr lang="en-US" sz="1450"/>
          </a:p>
        </p:txBody>
      </p:sp>
      <p:sp>
        <p:nvSpPr>
          <p:cNvPr id="8" name="Text 5"/>
          <p:cNvSpPr/>
          <p:nvPr/>
        </p:nvSpPr>
        <p:spPr>
          <a:xfrm>
            <a:off x="6066115" y="1712483"/>
            <a:ext cx="2236708" cy="2959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Megoldás</a:t>
            </a:r>
            <a:endParaRPr lang="en-US" sz="1450"/>
          </a:p>
        </p:txBody>
      </p:sp>
      <p:sp>
        <p:nvSpPr>
          <p:cNvPr id="9" name="Shape 6"/>
          <p:cNvSpPr/>
          <p:nvPr/>
        </p:nvSpPr>
        <p:spPr>
          <a:xfrm>
            <a:off x="655320" y="2127058"/>
            <a:ext cx="7832527" cy="17171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hu-HU"/>
          </a:p>
        </p:txBody>
      </p:sp>
      <p:sp>
        <p:nvSpPr>
          <p:cNvPr id="10" name="Text 7"/>
          <p:cNvSpPr/>
          <p:nvPr/>
        </p:nvSpPr>
        <p:spPr>
          <a:xfrm>
            <a:off x="841177" y="2245645"/>
            <a:ext cx="2236708" cy="5919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err="1">
                <a:solidFill>
                  <a:srgbClr val="E0D6DE"/>
                </a:solidFill>
                <a:latin typeface="Noto Sans TC"/>
                <a:ea typeface="Noto Sans TC"/>
                <a:cs typeface="Times New Roman"/>
              </a:rPr>
              <a:t>Edzők</a:t>
            </a:r>
            <a:r>
              <a:rPr lang="en-US" sz="1450">
                <a:solidFill>
                  <a:srgbClr val="E0D6DE"/>
                </a:solidFill>
                <a:latin typeface="Noto Sans TC"/>
                <a:ea typeface="Noto Sans TC"/>
                <a:cs typeface="Times New Roman"/>
              </a:rPr>
              <a:t> </a:t>
            </a:r>
            <a:r>
              <a:rPr lang="en-US" sz="1450" err="1">
                <a:solidFill>
                  <a:srgbClr val="E0D6DE"/>
                </a:solidFill>
                <a:latin typeface="Noto Sans TC"/>
                <a:ea typeface="Noto Sans TC"/>
                <a:cs typeface="Times New Roman"/>
              </a:rPr>
              <a:t>regisztrációja</a:t>
            </a:r>
            <a:r>
              <a:rPr lang="en-US" sz="1450">
                <a:solidFill>
                  <a:srgbClr val="E0D6DE"/>
                </a:solidFill>
                <a:latin typeface="Noto Sans TC"/>
                <a:ea typeface="Noto Sans TC"/>
                <a:cs typeface="Times New Roman"/>
              </a:rPr>
              <a:t> </a:t>
            </a:r>
            <a:r>
              <a:rPr lang="en-US" sz="1450" err="1">
                <a:solidFill>
                  <a:srgbClr val="E0D6DE"/>
                </a:solidFill>
                <a:latin typeface="Noto Sans TC"/>
                <a:ea typeface="Noto Sans TC"/>
                <a:cs typeface="Times New Roman"/>
              </a:rPr>
              <a:t>és</a:t>
            </a:r>
            <a:r>
              <a:rPr lang="en-US" sz="1450">
                <a:solidFill>
                  <a:srgbClr val="E0D6DE"/>
                </a:solidFill>
                <a:latin typeface="Noto Sans TC"/>
                <a:ea typeface="Noto Sans TC"/>
                <a:cs typeface="Times New Roman"/>
              </a:rPr>
              <a:t> </a:t>
            </a:r>
            <a:r>
              <a:rPr lang="en-US" sz="1450" err="1">
                <a:solidFill>
                  <a:srgbClr val="E0D6DE"/>
                </a:solidFill>
                <a:latin typeface="Noto Sans TC"/>
                <a:ea typeface="Noto Sans TC"/>
                <a:cs typeface="Times New Roman"/>
              </a:rPr>
              <a:t>adatmegjelenítése</a:t>
            </a:r>
            <a:endParaRPr lang="en-US" sz="1450" err="1">
              <a:solidFill>
                <a:srgbClr val="E0D6DE"/>
              </a:solidFill>
              <a:latin typeface="Noto Sans TC"/>
              <a:ea typeface="Calibri"/>
              <a:cs typeface="Calibri"/>
            </a:endParaRPr>
          </a:p>
        </p:txBody>
      </p:sp>
      <p:sp>
        <p:nvSpPr>
          <p:cNvPr id="11" name="Text 8"/>
          <p:cNvSpPr/>
          <p:nvPr/>
        </p:nvSpPr>
        <p:spPr>
          <a:xfrm>
            <a:off x="3455551" y="2245645"/>
            <a:ext cx="2232898" cy="8879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Az RLS szabályok korlátozták az adatok megjelenítését</a:t>
            </a:r>
            <a:endParaRPr lang="en-US" sz="1450"/>
          </a:p>
        </p:txBody>
      </p:sp>
      <p:sp>
        <p:nvSpPr>
          <p:cNvPr id="12" name="Text 9"/>
          <p:cNvSpPr/>
          <p:nvPr/>
        </p:nvSpPr>
        <p:spPr>
          <a:xfrm>
            <a:off x="6066115" y="2245645"/>
            <a:ext cx="2236708" cy="14799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Az RLS beállítások módosítása, hogy az autentikált felhasználók számára olvashatók legyenek az adatok</a:t>
            </a:r>
            <a:endParaRPr lang="en-US" sz="1450"/>
          </a:p>
        </p:txBody>
      </p:sp>
      <p:sp>
        <p:nvSpPr>
          <p:cNvPr id="13" name="Shape 10"/>
          <p:cNvSpPr/>
          <p:nvPr/>
        </p:nvSpPr>
        <p:spPr>
          <a:xfrm>
            <a:off x="655320" y="3844178"/>
            <a:ext cx="7832527" cy="112514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hu-HU"/>
          </a:p>
        </p:txBody>
      </p:sp>
      <p:sp>
        <p:nvSpPr>
          <p:cNvPr id="14" name="Text 11"/>
          <p:cNvSpPr/>
          <p:nvPr/>
        </p:nvSpPr>
        <p:spPr>
          <a:xfrm>
            <a:off x="841177" y="3962764"/>
            <a:ext cx="2236708" cy="5919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Időpontfoglalási rendszer működése</a:t>
            </a:r>
            <a:endParaRPr lang="en-US" sz="1450"/>
          </a:p>
        </p:txBody>
      </p:sp>
      <p:sp>
        <p:nvSpPr>
          <p:cNvPr id="15" name="Text 12"/>
          <p:cNvSpPr/>
          <p:nvPr/>
        </p:nvSpPr>
        <p:spPr>
          <a:xfrm>
            <a:off x="3455551" y="3962764"/>
            <a:ext cx="2232898" cy="5919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00"/>
              </a:lnSpc>
            </a:pPr>
            <a:r>
              <a:rPr lang="en-US" sz="1450">
                <a:solidFill>
                  <a:srgbClr val="E0D6DE"/>
                </a:solidFill>
                <a:latin typeface="Noto Sans TC"/>
                <a:ea typeface="Noto Sans TC"/>
              </a:rPr>
              <a:t>Az email </a:t>
            </a:r>
            <a:r>
              <a:rPr lang="en-US" sz="1450" err="1">
                <a:solidFill>
                  <a:srgbClr val="E0D6DE"/>
                </a:solidFill>
                <a:latin typeface="Noto Sans TC"/>
                <a:ea typeface="Noto Sans TC"/>
              </a:rPr>
              <a:t>értesítés</a:t>
            </a:r>
            <a:r>
              <a:rPr lang="en-US" sz="1450">
                <a:solidFill>
                  <a:srgbClr val="E0D6DE"/>
                </a:solidFill>
                <a:latin typeface="Noto Sans TC"/>
                <a:ea typeface="Noto Sans TC"/>
              </a:rPr>
              <a:t> </a:t>
            </a:r>
            <a:r>
              <a:rPr lang="en-US" sz="1450" err="1">
                <a:solidFill>
                  <a:srgbClr val="E0D6DE"/>
                </a:solidFill>
                <a:latin typeface="Noto Sans TC"/>
                <a:ea typeface="Noto Sans TC"/>
              </a:rPr>
              <a:t>nem</a:t>
            </a:r>
            <a:r>
              <a:rPr lang="en-US" sz="1450">
                <a:solidFill>
                  <a:srgbClr val="E0D6DE"/>
                </a:solidFill>
                <a:latin typeface="Noto Sans TC"/>
                <a:ea typeface="Noto Sans TC"/>
              </a:rPr>
              <a:t> indult </a:t>
            </a:r>
            <a:r>
              <a:rPr lang="en-US" sz="1450" err="1">
                <a:solidFill>
                  <a:srgbClr val="E0D6DE"/>
                </a:solidFill>
                <a:latin typeface="Noto Sans TC"/>
                <a:ea typeface="Noto Sans TC"/>
              </a:rPr>
              <a:t>el</a:t>
            </a:r>
            <a:r>
              <a:rPr lang="en-US" sz="1450">
                <a:solidFill>
                  <a:srgbClr val="E0D6DE"/>
                </a:solidFill>
                <a:latin typeface="Noto Sans TC"/>
                <a:ea typeface="Noto Sans TC"/>
              </a:rPr>
              <a:t> a </a:t>
            </a:r>
            <a:r>
              <a:rPr lang="en-US" sz="1450" err="1">
                <a:solidFill>
                  <a:srgbClr val="E0D6DE"/>
                </a:solidFill>
                <a:latin typeface="Noto Sans TC"/>
                <a:ea typeface="Noto Sans TC"/>
              </a:rPr>
              <a:t>foglalás</a:t>
            </a:r>
            <a:r>
              <a:rPr lang="en-US" sz="1450">
                <a:solidFill>
                  <a:srgbClr val="E0D6DE"/>
                </a:solidFill>
                <a:latin typeface="Noto Sans TC"/>
                <a:ea typeface="Noto Sans TC"/>
              </a:rPr>
              <a:t> </a:t>
            </a:r>
            <a:r>
              <a:rPr lang="en-US" sz="1450" err="1">
                <a:solidFill>
                  <a:srgbClr val="E0D6DE"/>
                </a:solidFill>
                <a:latin typeface="Noto Sans TC"/>
                <a:ea typeface="Noto Sans TC"/>
              </a:rPr>
              <a:t>után</a:t>
            </a:r>
            <a:endParaRPr lang="en-US" sz="1450" err="1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6" name="Text 13"/>
          <p:cNvSpPr/>
          <p:nvPr/>
        </p:nvSpPr>
        <p:spPr>
          <a:xfrm>
            <a:off x="6066115" y="3962764"/>
            <a:ext cx="2236708" cy="8879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Az email szolgáltatás konfigurációjának javítása</a:t>
            </a:r>
            <a:endParaRPr lang="en-US" sz="1450"/>
          </a:p>
        </p:txBody>
      </p:sp>
      <p:sp>
        <p:nvSpPr>
          <p:cNvPr id="17" name="Shape 14"/>
          <p:cNvSpPr/>
          <p:nvPr/>
        </p:nvSpPr>
        <p:spPr>
          <a:xfrm>
            <a:off x="655320" y="4969318"/>
            <a:ext cx="7832527" cy="1421130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hu-HU"/>
          </a:p>
        </p:txBody>
      </p:sp>
      <p:sp>
        <p:nvSpPr>
          <p:cNvPr id="18" name="Text 15"/>
          <p:cNvSpPr/>
          <p:nvPr/>
        </p:nvSpPr>
        <p:spPr>
          <a:xfrm>
            <a:off x="841177" y="5087905"/>
            <a:ext cx="2236708" cy="5919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Közösségi oldalon megjelenő bejegyzések</a:t>
            </a:r>
            <a:endParaRPr lang="en-US" sz="1450"/>
          </a:p>
        </p:txBody>
      </p:sp>
      <p:sp>
        <p:nvSpPr>
          <p:cNvPr id="19" name="Text 16"/>
          <p:cNvSpPr/>
          <p:nvPr/>
        </p:nvSpPr>
        <p:spPr>
          <a:xfrm>
            <a:off x="3455551" y="5087905"/>
            <a:ext cx="2232898" cy="5919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 bejegyzések nem jelentek meg az oldalon</a:t>
            </a:r>
            <a:endParaRPr lang="en-US" sz="1450"/>
          </a:p>
        </p:txBody>
      </p:sp>
      <p:sp>
        <p:nvSpPr>
          <p:cNvPr id="20" name="Text 17"/>
          <p:cNvSpPr/>
          <p:nvPr/>
        </p:nvSpPr>
        <p:spPr>
          <a:xfrm>
            <a:off x="6066115" y="5087905"/>
            <a:ext cx="2236708" cy="11839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 </a:t>
            </a:r>
            <a:r>
              <a:rPr lang="en-US" sz="145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lekérdezés</a:t>
            </a:r>
            <a:r>
              <a:rPr lang="en-US" sz="145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</a:t>
            </a:r>
            <a:r>
              <a:rPr lang="en-US" sz="145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frissítése</a:t>
            </a:r>
            <a:r>
              <a:rPr lang="en-US" sz="145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, </a:t>
            </a:r>
            <a:r>
              <a:rPr lang="en-US" sz="145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hogy</a:t>
            </a:r>
            <a:r>
              <a:rPr lang="en-US" sz="145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</a:t>
            </a:r>
            <a:r>
              <a:rPr lang="en-US" sz="145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helyesen</a:t>
            </a:r>
            <a:r>
              <a:rPr lang="en-US" sz="145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</a:t>
            </a:r>
            <a:r>
              <a:rPr lang="en-US" sz="145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csatlakozzon</a:t>
            </a:r>
            <a:r>
              <a:rPr lang="en-US" sz="145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a </a:t>
            </a:r>
            <a:r>
              <a:rPr lang="en-US" sz="145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profilok</a:t>
            </a:r>
            <a:r>
              <a:rPr lang="en-US" sz="145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</a:t>
            </a:r>
            <a:r>
              <a:rPr lang="en-US" sz="145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táblához</a:t>
            </a:r>
            <a:endParaRPr lang="en-US" sz="1450"/>
          </a:p>
        </p:txBody>
      </p:sp>
      <p:sp>
        <p:nvSpPr>
          <p:cNvPr id="21" name="Shape 18"/>
          <p:cNvSpPr/>
          <p:nvPr/>
        </p:nvSpPr>
        <p:spPr>
          <a:xfrm>
            <a:off x="655320" y="6390448"/>
            <a:ext cx="7832527" cy="112514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hu-HU"/>
          </a:p>
        </p:txBody>
      </p:sp>
      <p:sp>
        <p:nvSpPr>
          <p:cNvPr id="22" name="Text 19"/>
          <p:cNvSpPr/>
          <p:nvPr/>
        </p:nvSpPr>
        <p:spPr>
          <a:xfrm>
            <a:off x="841177" y="6509034"/>
            <a:ext cx="2236708" cy="5919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Edzők profiljának módosítása</a:t>
            </a:r>
            <a:endParaRPr lang="en-US" sz="1450"/>
          </a:p>
        </p:txBody>
      </p:sp>
      <p:sp>
        <p:nvSpPr>
          <p:cNvPr id="23" name="Text 20"/>
          <p:cNvSpPr/>
          <p:nvPr/>
        </p:nvSpPr>
        <p:spPr>
          <a:xfrm>
            <a:off x="3455551" y="6509034"/>
            <a:ext cx="2232898" cy="5919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 tanúsítványok nem kerültek mentésre</a:t>
            </a:r>
            <a:endParaRPr lang="en-US" sz="1450"/>
          </a:p>
        </p:txBody>
      </p:sp>
      <p:sp>
        <p:nvSpPr>
          <p:cNvPr id="24" name="Text 21"/>
          <p:cNvSpPr/>
          <p:nvPr/>
        </p:nvSpPr>
        <p:spPr>
          <a:xfrm>
            <a:off x="6066115" y="6509034"/>
            <a:ext cx="2236708" cy="8879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 tanúsítványok mentési logikájának implementálása</a:t>
            </a:r>
            <a:endParaRPr lang="en-US" sz="1450"/>
          </a:p>
        </p:txBody>
      </p:sp>
      <p:sp>
        <p:nvSpPr>
          <p:cNvPr id="2" name="Szövegdoboz 1">
            <a:extLst>
              <a:ext uri="{FF2B5EF4-FFF2-40B4-BE49-F238E27FC236}">
                <a16:creationId xmlns:a16="http://schemas.microsoft.com/office/drawing/2014/main" id="{688E4643-1CA9-C1CC-5D38-19513F6518CE}"/>
              </a:ext>
            </a:extLst>
          </p:cNvPr>
          <p:cNvSpPr txBox="1"/>
          <p:nvPr/>
        </p:nvSpPr>
        <p:spPr>
          <a:xfrm>
            <a:off x="6403769" y="3197431"/>
            <a:ext cx="1828800" cy="1828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hu-HU"/>
          </a:p>
        </p:txBody>
      </p:sp>
      <p:sp>
        <p:nvSpPr>
          <p:cNvPr id="25" name="Szövegdoboz 24">
            <a:extLst>
              <a:ext uri="{FF2B5EF4-FFF2-40B4-BE49-F238E27FC236}">
                <a16:creationId xmlns:a16="http://schemas.microsoft.com/office/drawing/2014/main" id="{D642BEC0-814A-9F80-E340-6839BAFDE300}"/>
              </a:ext>
            </a:extLst>
          </p:cNvPr>
          <p:cNvSpPr txBox="1"/>
          <p:nvPr/>
        </p:nvSpPr>
        <p:spPr>
          <a:xfrm>
            <a:off x="6403769" y="3197431"/>
            <a:ext cx="1828800" cy="1828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hu-HU"/>
          </a:p>
        </p:txBody>
      </p:sp>
      <p:sp>
        <p:nvSpPr>
          <p:cNvPr id="27" name="Szövegdoboz 26">
            <a:extLst>
              <a:ext uri="{FF2B5EF4-FFF2-40B4-BE49-F238E27FC236}">
                <a16:creationId xmlns:a16="http://schemas.microsoft.com/office/drawing/2014/main" id="{A0874AC7-0E28-9190-972A-3BFD31FB4996}"/>
              </a:ext>
            </a:extLst>
          </p:cNvPr>
          <p:cNvSpPr txBox="1"/>
          <p:nvPr/>
        </p:nvSpPr>
        <p:spPr>
          <a:xfrm>
            <a:off x="9336974" y="1593896"/>
            <a:ext cx="4899321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u-HU" u="sng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</a:rPr>
              <a:t>Funkcionális tesztelés</a:t>
            </a:r>
            <a:r>
              <a:rPr lang="hu-HU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</a:rPr>
              <a:t>: Minden fő funkciót manuálisan teszteltünk (regisztráció, foglalás, üzenetküldés, profilkezelés), különböző szerepkörökkel (edző, ügyfél).</a:t>
            </a:r>
          </a:p>
          <a:p>
            <a:endParaRPr lang="hu-HU">
              <a:solidFill>
                <a:srgbClr val="E0D6DE"/>
              </a:solidFill>
              <a:latin typeface="Noto Sans TC" pitchFamily="34" charset="0"/>
              <a:ea typeface="Noto Sans TC" pitchFamily="34" charset="-122"/>
            </a:endParaRPr>
          </a:p>
          <a:p>
            <a:r>
              <a:rPr lang="hu-HU" u="sng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</a:rPr>
              <a:t>Felhasználói élmény tesztelés: </a:t>
            </a:r>
            <a:r>
              <a:rPr lang="hu-HU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</a:rPr>
              <a:t>A platform könnyű kezelhetőségét és átláthatóságát is vizsgáltuk valós felhasználói próbákkal.</a:t>
            </a:r>
          </a:p>
          <a:p>
            <a:endParaRPr lang="hu-HU" u="sng">
              <a:solidFill>
                <a:srgbClr val="E0D6DE"/>
              </a:solidFill>
              <a:latin typeface="Noto Sans TC" pitchFamily="34" charset="0"/>
              <a:ea typeface="Noto Sans TC" pitchFamily="34" charset="-122"/>
            </a:endParaRPr>
          </a:p>
          <a:p>
            <a:r>
              <a:rPr lang="hu-HU" u="sng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</a:rPr>
              <a:t>Cél</a:t>
            </a:r>
            <a:r>
              <a:rPr lang="hu-HU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</a:rPr>
              <a:t>: Hibák felderítése, működési logikák ellenőrzése, valamint a felhasználói élmény optimalizálása. </a:t>
            </a:r>
          </a:p>
          <a:p>
            <a:endParaRPr lang="hu-HU">
              <a:solidFill>
                <a:srgbClr val="E0D6DE"/>
              </a:solidFill>
              <a:latin typeface="Noto Sans TC" pitchFamily="34" charset="0"/>
              <a:ea typeface="Noto Sans TC" pitchFamily="34" charset="-122"/>
            </a:endParaRPr>
          </a:p>
          <a:p>
            <a:r>
              <a:rPr lang="hu-HU" u="sng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</a:rPr>
              <a:t>Reszponzovitás</a:t>
            </a:r>
            <a:r>
              <a:rPr lang="hu-HU" u="sng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</a:rPr>
              <a:t> </a:t>
            </a:r>
            <a:r>
              <a:rPr lang="hu-HU" u="sng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</a:rPr>
              <a:t>tesztelése:</a:t>
            </a:r>
            <a:r>
              <a:rPr lang="hu-HU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</a:rPr>
              <a:t>Kézi</a:t>
            </a:r>
            <a:r>
              <a:rPr lang="hu-HU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</a:rPr>
              <a:t> tesztelés különböző böngészőkön (</a:t>
            </a:r>
            <a:r>
              <a:rPr lang="hu-HU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</a:rPr>
              <a:t>Chrome</a:t>
            </a:r>
            <a:r>
              <a:rPr lang="hu-HU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</a:rPr>
              <a:t>, </a:t>
            </a:r>
            <a:r>
              <a:rPr lang="hu-HU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</a:rPr>
              <a:t>Edge</a:t>
            </a:r>
            <a:r>
              <a:rPr lang="hu-HU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</a:rPr>
              <a:t>), különböző képernyőméreteken (mobil, </a:t>
            </a:r>
            <a:r>
              <a:rPr lang="hu-HU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</a:rPr>
              <a:t>tablet</a:t>
            </a:r>
            <a:r>
              <a:rPr lang="hu-HU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</a:rPr>
              <a:t> ).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4018" y="561023"/>
            <a:ext cx="6451878" cy="6375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Csapatmunka Összegzés</a:t>
            </a:r>
            <a:endParaRPr lang="en-US" sz="400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7662" y="1606629"/>
            <a:ext cx="1633776" cy="1175504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1079" y="2160746"/>
            <a:ext cx="286822" cy="35861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035391" y="1810583"/>
            <a:ext cx="2550438" cy="3187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Közös siker</a:t>
            </a:r>
            <a:endParaRPr lang="en-US" sz="2000"/>
          </a:p>
        </p:txBody>
      </p:sp>
      <p:sp>
        <p:nvSpPr>
          <p:cNvPr id="6" name="Text 2"/>
          <p:cNvSpPr/>
          <p:nvPr/>
        </p:nvSpPr>
        <p:spPr>
          <a:xfrm>
            <a:off x="5035391" y="2251710"/>
            <a:ext cx="3855363" cy="326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Modern, hasznos alkalmazás létrehozása</a:t>
            </a:r>
            <a:endParaRPr lang="en-US" sz="1600"/>
          </a:p>
        </p:txBody>
      </p:sp>
      <p:sp>
        <p:nvSpPr>
          <p:cNvPr id="7" name="Shape 3"/>
          <p:cNvSpPr/>
          <p:nvPr/>
        </p:nvSpPr>
        <p:spPr>
          <a:xfrm>
            <a:off x="4882396" y="2798088"/>
            <a:ext cx="8983028" cy="11430"/>
          </a:xfrm>
          <a:prstGeom prst="roundRect">
            <a:avLst>
              <a:gd name="adj" fmla="val 267763"/>
            </a:avLst>
          </a:prstGeom>
          <a:solidFill>
            <a:srgbClr val="3F3F44"/>
          </a:solidFill>
          <a:ln/>
        </p:spPr>
        <p:txBody>
          <a:bodyPr/>
          <a:lstStyle/>
          <a:p>
            <a:endParaRPr lang="hu-HU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80774" y="2833092"/>
            <a:ext cx="3267551" cy="1175504"/>
          </a:xfrm>
          <a:prstGeom prst="rect">
            <a:avLst/>
          </a:prstGeom>
        </p:spPr>
      </p:pic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71079" y="3241477"/>
            <a:ext cx="286822" cy="358616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5852279" y="3037046"/>
            <a:ext cx="2550438" cy="3187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Kommunikáció</a:t>
            </a:r>
            <a:endParaRPr lang="en-US" sz="2000"/>
          </a:p>
        </p:txBody>
      </p:sp>
      <p:sp>
        <p:nvSpPr>
          <p:cNvPr id="11" name="Text 5"/>
          <p:cNvSpPr/>
          <p:nvPr/>
        </p:nvSpPr>
        <p:spPr>
          <a:xfrm>
            <a:off x="5852279" y="3478173"/>
            <a:ext cx="4689158" cy="326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Rövid, célzott egyeztetések a hatékony munkához</a:t>
            </a:r>
            <a:endParaRPr lang="en-US" sz="1600"/>
          </a:p>
        </p:txBody>
      </p:sp>
      <p:sp>
        <p:nvSpPr>
          <p:cNvPr id="12" name="Shape 6"/>
          <p:cNvSpPr/>
          <p:nvPr/>
        </p:nvSpPr>
        <p:spPr>
          <a:xfrm>
            <a:off x="5699284" y="4024551"/>
            <a:ext cx="8166140" cy="11430"/>
          </a:xfrm>
          <a:prstGeom prst="roundRect">
            <a:avLst>
              <a:gd name="adj" fmla="val 267763"/>
            </a:avLst>
          </a:prstGeom>
          <a:solidFill>
            <a:srgbClr val="3F3F44"/>
          </a:solidFill>
          <a:ln/>
        </p:spPr>
        <p:txBody>
          <a:bodyPr/>
          <a:lstStyle/>
          <a:p>
            <a:endParaRPr lang="hu-HU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63886" y="4059555"/>
            <a:ext cx="4901327" cy="1175504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71079" y="4467939"/>
            <a:ext cx="286822" cy="358616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6669167" y="4263509"/>
            <a:ext cx="2550438" cy="3187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Eszközök</a:t>
            </a:r>
            <a:endParaRPr lang="en-US" sz="2000"/>
          </a:p>
        </p:txBody>
      </p:sp>
      <p:sp>
        <p:nvSpPr>
          <p:cNvPr id="16" name="Text 8"/>
          <p:cNvSpPr/>
          <p:nvPr/>
        </p:nvSpPr>
        <p:spPr>
          <a:xfrm>
            <a:off x="6669167" y="4704636"/>
            <a:ext cx="3983117" cy="326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GitHub, Trello, VS Code a közös munkához</a:t>
            </a:r>
            <a:endParaRPr lang="en-US" sz="1600"/>
          </a:p>
        </p:txBody>
      </p:sp>
      <p:sp>
        <p:nvSpPr>
          <p:cNvPr id="17" name="Shape 9"/>
          <p:cNvSpPr/>
          <p:nvPr/>
        </p:nvSpPr>
        <p:spPr>
          <a:xfrm>
            <a:off x="6516172" y="5251013"/>
            <a:ext cx="7349252" cy="11430"/>
          </a:xfrm>
          <a:prstGeom prst="roundRect">
            <a:avLst>
              <a:gd name="adj" fmla="val 267763"/>
            </a:avLst>
          </a:prstGeom>
          <a:solidFill>
            <a:srgbClr val="3F3F44"/>
          </a:solidFill>
          <a:ln/>
        </p:spPr>
        <p:txBody>
          <a:bodyPr/>
          <a:lstStyle/>
          <a:p>
            <a:endParaRPr lang="hu-HU"/>
          </a:p>
        </p:txBody>
      </p:sp>
      <p:pic>
        <p:nvPicPr>
          <p:cNvPr id="1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6998" y="5286018"/>
            <a:ext cx="6535103" cy="1175504"/>
          </a:xfrm>
          <a:prstGeom prst="rect">
            <a:avLst/>
          </a:prstGeom>
        </p:spPr>
      </p:pic>
      <p:pic>
        <p:nvPicPr>
          <p:cNvPr id="1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71079" y="5694402"/>
            <a:ext cx="286822" cy="358616"/>
          </a:xfrm>
          <a:prstGeom prst="rect">
            <a:avLst/>
          </a:prstGeom>
        </p:spPr>
      </p:pic>
      <p:sp>
        <p:nvSpPr>
          <p:cNvPr id="20" name="Text 10"/>
          <p:cNvSpPr/>
          <p:nvPr/>
        </p:nvSpPr>
        <p:spPr>
          <a:xfrm>
            <a:off x="7486055" y="5489972"/>
            <a:ext cx="2550438" cy="3187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Csapattagok</a:t>
            </a:r>
            <a:endParaRPr lang="en-US" sz="2000"/>
          </a:p>
        </p:txBody>
      </p:sp>
      <p:sp>
        <p:nvSpPr>
          <p:cNvPr id="21" name="Text 11"/>
          <p:cNvSpPr/>
          <p:nvPr/>
        </p:nvSpPr>
        <p:spPr>
          <a:xfrm>
            <a:off x="7486055" y="5931098"/>
            <a:ext cx="3089196" cy="326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Pribelszki Dávid és Chen Wen Jie</a:t>
            </a:r>
            <a:endParaRPr lang="en-US" sz="1600"/>
          </a:p>
        </p:txBody>
      </p:sp>
      <p:sp>
        <p:nvSpPr>
          <p:cNvPr id="22" name="Text 12"/>
          <p:cNvSpPr/>
          <p:nvPr/>
        </p:nvSpPr>
        <p:spPr>
          <a:xfrm>
            <a:off x="714018" y="6690955"/>
            <a:ext cx="13202364" cy="9794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A </a:t>
            </a:r>
            <a:r>
              <a:rPr lang="en-US" sz="160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projekt</a:t>
            </a:r>
            <a:r>
              <a:rPr lang="en-US" sz="160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 </a:t>
            </a:r>
            <a:r>
              <a:rPr lang="en-US" sz="160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során</a:t>
            </a:r>
            <a:r>
              <a:rPr lang="en-US" sz="160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 </a:t>
            </a:r>
            <a:r>
              <a:rPr lang="en-US" sz="160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igazi</a:t>
            </a:r>
            <a:r>
              <a:rPr lang="en-US" sz="160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 </a:t>
            </a:r>
            <a:r>
              <a:rPr lang="en-US" sz="160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csapatként</a:t>
            </a:r>
            <a:r>
              <a:rPr lang="en-US" sz="160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 </a:t>
            </a:r>
            <a:r>
              <a:rPr lang="en-US" sz="160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dolgoztunk</a:t>
            </a:r>
            <a:r>
              <a:rPr lang="en-US" sz="160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 </a:t>
            </a:r>
            <a:r>
              <a:rPr lang="en-US" sz="160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együtt</a:t>
            </a:r>
            <a:r>
              <a:rPr lang="en-US" sz="160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, </a:t>
            </a:r>
            <a:r>
              <a:rPr lang="en-US" sz="160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mindketten</a:t>
            </a:r>
            <a:r>
              <a:rPr lang="en-US" sz="160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 </a:t>
            </a:r>
            <a:r>
              <a:rPr lang="en-US" sz="160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beleadva</a:t>
            </a:r>
            <a:r>
              <a:rPr lang="en-US" sz="160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 </a:t>
            </a:r>
            <a:r>
              <a:rPr lang="en-US" sz="160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szívünket-lelkünket</a:t>
            </a:r>
            <a:r>
              <a:rPr lang="en-US" sz="160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 a </a:t>
            </a:r>
            <a:r>
              <a:rPr lang="en-US" sz="160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munkába</a:t>
            </a:r>
            <a:r>
              <a:rPr lang="en-US" sz="160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. A </a:t>
            </a:r>
            <a:r>
              <a:rPr lang="en-US" sz="160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közös</a:t>
            </a:r>
            <a:r>
              <a:rPr lang="en-US" sz="160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 </a:t>
            </a:r>
            <a:r>
              <a:rPr lang="en-US" sz="160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munkánk</a:t>
            </a:r>
            <a:r>
              <a:rPr lang="en-US" sz="160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 tele volt </a:t>
            </a:r>
            <a:r>
              <a:rPr lang="en-US" sz="160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lendülettel</a:t>
            </a:r>
            <a:r>
              <a:rPr lang="en-US" sz="160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, </a:t>
            </a:r>
            <a:r>
              <a:rPr lang="en-US" sz="160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bár</a:t>
            </a:r>
            <a:r>
              <a:rPr lang="en-US" sz="160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 </a:t>
            </a:r>
            <a:r>
              <a:rPr lang="en-US" sz="160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néha</a:t>
            </a:r>
            <a:r>
              <a:rPr lang="en-US" sz="160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 </a:t>
            </a:r>
            <a:r>
              <a:rPr lang="en-US" sz="160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kihívást</a:t>
            </a:r>
            <a:r>
              <a:rPr lang="en-US" sz="160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 </a:t>
            </a:r>
            <a:r>
              <a:rPr lang="en-US" sz="160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jelentett</a:t>
            </a:r>
            <a:r>
              <a:rPr lang="en-US" sz="160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 </a:t>
            </a:r>
            <a:r>
              <a:rPr lang="en-US" sz="160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az</a:t>
            </a:r>
            <a:r>
              <a:rPr lang="en-US" sz="160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 </a:t>
            </a:r>
            <a:r>
              <a:rPr lang="en-US" sz="160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összes</a:t>
            </a:r>
            <a:r>
              <a:rPr lang="en-US" sz="160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 </a:t>
            </a:r>
            <a:r>
              <a:rPr lang="en-US" sz="160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feladat</a:t>
            </a:r>
            <a:r>
              <a:rPr lang="en-US" sz="160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 </a:t>
            </a:r>
            <a:r>
              <a:rPr lang="en-US" sz="160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összehangolása</a:t>
            </a:r>
            <a:r>
              <a:rPr lang="en-US" sz="160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. A </a:t>
            </a:r>
            <a:r>
              <a:rPr lang="en-US" sz="160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nehézségek</a:t>
            </a:r>
            <a:r>
              <a:rPr lang="en-US" sz="160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 </a:t>
            </a:r>
            <a:r>
              <a:rPr lang="en-US" sz="160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ellenére</a:t>
            </a:r>
            <a:r>
              <a:rPr lang="en-US" sz="160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 </a:t>
            </a:r>
            <a:r>
              <a:rPr lang="en-US" sz="160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sikerült</a:t>
            </a:r>
            <a:r>
              <a:rPr lang="en-US" sz="160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 </a:t>
            </a:r>
            <a:r>
              <a:rPr lang="en-US" sz="160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egy</a:t>
            </a:r>
            <a:r>
              <a:rPr lang="en-US" sz="160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 </a:t>
            </a:r>
            <a:r>
              <a:rPr lang="en-US" sz="160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olyan</a:t>
            </a:r>
            <a:r>
              <a:rPr lang="en-US" sz="160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 </a:t>
            </a:r>
            <a:r>
              <a:rPr lang="en-US" sz="160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alkalmazást</a:t>
            </a:r>
            <a:r>
              <a:rPr lang="en-US" sz="160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 </a:t>
            </a:r>
            <a:r>
              <a:rPr lang="en-US" sz="160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létrehoznunk</a:t>
            </a:r>
            <a:r>
              <a:rPr lang="en-US" sz="160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, </a:t>
            </a:r>
            <a:r>
              <a:rPr lang="en-US" sz="160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amire</a:t>
            </a:r>
            <a:r>
              <a:rPr lang="en-US" sz="160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 </a:t>
            </a:r>
            <a:r>
              <a:rPr lang="en-US" sz="160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büszkék</a:t>
            </a:r>
            <a:r>
              <a:rPr lang="en-US" sz="160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 </a:t>
            </a:r>
            <a:r>
              <a:rPr lang="en-US" sz="160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vagyunk</a:t>
            </a:r>
            <a:r>
              <a:rPr lang="en-US" sz="160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.</a:t>
            </a:r>
            <a:endParaRPr lang="en-US" sz="1600">
              <a:latin typeface="Noto Sans TC"/>
              <a:ea typeface="Noto Sans TC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22233" y="847487"/>
            <a:ext cx="5159097" cy="6448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Publikálás</a:t>
            </a:r>
            <a:endParaRPr lang="en-US" sz="4050"/>
          </a:p>
        </p:txBody>
      </p:sp>
      <p:sp>
        <p:nvSpPr>
          <p:cNvPr id="4" name="Shape 1"/>
          <p:cNvSpPr/>
          <p:nvPr/>
        </p:nvSpPr>
        <p:spPr>
          <a:xfrm>
            <a:off x="722233" y="1801773"/>
            <a:ext cx="154662" cy="1106210"/>
          </a:xfrm>
          <a:prstGeom prst="roundRect">
            <a:avLst>
              <a:gd name="adj" fmla="val 20015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hu-HU"/>
          </a:p>
        </p:txBody>
      </p:sp>
      <p:sp>
        <p:nvSpPr>
          <p:cNvPr id="5" name="Text 2"/>
          <p:cNvSpPr/>
          <p:nvPr/>
        </p:nvSpPr>
        <p:spPr>
          <a:xfrm>
            <a:off x="1186339" y="1801773"/>
            <a:ext cx="2579489" cy="322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Kód Előkészítése</a:t>
            </a:r>
            <a:endParaRPr lang="en-US" sz="2000"/>
          </a:p>
        </p:txBody>
      </p:sp>
      <p:sp>
        <p:nvSpPr>
          <p:cNvPr id="6" name="Text 3"/>
          <p:cNvSpPr/>
          <p:nvPr/>
        </p:nvSpPr>
        <p:spPr>
          <a:xfrm>
            <a:off x="1186339" y="2247900"/>
            <a:ext cx="7235428" cy="6600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 forráskód optimalizálása és előkészítése a publikáláshoz, beleértve a build folyamat beállítását és a környezeti változók konfigurálását.</a:t>
            </a:r>
            <a:endParaRPr lang="en-US" sz="1600"/>
          </a:p>
        </p:txBody>
      </p:sp>
      <p:sp>
        <p:nvSpPr>
          <p:cNvPr id="7" name="Shape 4"/>
          <p:cNvSpPr/>
          <p:nvPr/>
        </p:nvSpPr>
        <p:spPr>
          <a:xfrm>
            <a:off x="1031677" y="3114318"/>
            <a:ext cx="154662" cy="1436251"/>
          </a:xfrm>
          <a:prstGeom prst="roundRect">
            <a:avLst>
              <a:gd name="adj" fmla="val 20015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hu-HU"/>
          </a:p>
        </p:txBody>
      </p:sp>
      <p:sp>
        <p:nvSpPr>
          <p:cNvPr id="8" name="Text 5"/>
          <p:cNvSpPr/>
          <p:nvPr/>
        </p:nvSpPr>
        <p:spPr>
          <a:xfrm>
            <a:off x="1495782" y="3114318"/>
            <a:ext cx="4155638" cy="322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Hosting Szolgáltatás Választása</a:t>
            </a:r>
            <a:endParaRPr lang="en-US" sz="2000"/>
          </a:p>
        </p:txBody>
      </p:sp>
      <p:sp>
        <p:nvSpPr>
          <p:cNvPr id="9" name="Text 6"/>
          <p:cNvSpPr/>
          <p:nvPr/>
        </p:nvSpPr>
        <p:spPr>
          <a:xfrm>
            <a:off x="1495782" y="3560445"/>
            <a:ext cx="6925985" cy="9901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550"/>
              </a:lnSpc>
            </a:pPr>
            <a:r>
              <a:rPr lang="en-US" sz="160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A </a:t>
            </a:r>
            <a:r>
              <a:rPr lang="en-US" sz="160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netlify</a:t>
            </a:r>
            <a:r>
              <a:rPr lang="en-US" sz="160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 </a:t>
            </a:r>
            <a:r>
              <a:rPr lang="en-US" sz="160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iplatformot</a:t>
            </a:r>
            <a:r>
              <a:rPr lang="en-US" sz="160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 </a:t>
            </a:r>
            <a:r>
              <a:rPr lang="en-US" sz="160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választottuk</a:t>
            </a:r>
            <a:r>
              <a:rPr lang="en-US" sz="160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 a frontend </a:t>
            </a:r>
            <a:r>
              <a:rPr lang="en-US" sz="160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hostolására</a:t>
            </a:r>
            <a:r>
              <a:rPr lang="en-US" sz="160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, </a:t>
            </a:r>
            <a:r>
              <a:rPr lang="en-US" sz="160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mivel</a:t>
            </a:r>
            <a:r>
              <a:rPr lang="en-US" sz="160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 </a:t>
            </a:r>
            <a:r>
              <a:rPr lang="en-US" sz="160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nagyon</a:t>
            </a:r>
            <a:r>
              <a:rPr lang="en-US" sz="160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 </a:t>
            </a:r>
            <a:r>
              <a:rPr lang="en-US" sz="160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egyszerű</a:t>
            </a:r>
            <a:r>
              <a:rPr lang="en-US" sz="160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 </a:t>
            </a:r>
            <a:r>
              <a:rPr lang="en-US" sz="160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kezelni</a:t>
            </a:r>
            <a:r>
              <a:rPr lang="en-US" sz="160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, </a:t>
            </a:r>
            <a:r>
              <a:rPr lang="en-US" sz="160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gyors</a:t>
            </a:r>
            <a:r>
              <a:rPr lang="en-US" sz="160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 </a:t>
            </a:r>
            <a:r>
              <a:rPr lang="en-US" sz="160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és</a:t>
            </a:r>
            <a:r>
              <a:rPr lang="en-US" sz="160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 </a:t>
            </a:r>
            <a:r>
              <a:rPr lang="en-US" sz="160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ingyenes</a:t>
            </a:r>
            <a:r>
              <a:rPr lang="en-US" sz="160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 </a:t>
            </a:r>
            <a:r>
              <a:rPr lang="en-US" sz="160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domaint</a:t>
            </a:r>
            <a:r>
              <a:rPr lang="en-US" sz="160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 is </a:t>
            </a:r>
            <a:r>
              <a:rPr lang="en-US" sz="160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biztosít</a:t>
            </a:r>
            <a:r>
              <a:rPr lang="en-US" sz="160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.</a:t>
            </a:r>
            <a:endParaRPr lang="en-US" sz="1600">
              <a:solidFill>
                <a:srgbClr val="E0D6DE"/>
              </a:solidFill>
              <a:latin typeface="Noto Sans TC"/>
              <a:ea typeface="Noto Sans TC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1341239" y="4756904"/>
            <a:ext cx="154662" cy="1106210"/>
          </a:xfrm>
          <a:prstGeom prst="roundRect">
            <a:avLst>
              <a:gd name="adj" fmla="val 20015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hu-HU"/>
          </a:p>
        </p:txBody>
      </p:sp>
      <p:sp>
        <p:nvSpPr>
          <p:cNvPr id="11" name="Text 8"/>
          <p:cNvSpPr/>
          <p:nvPr/>
        </p:nvSpPr>
        <p:spPr>
          <a:xfrm>
            <a:off x="1805345" y="4756904"/>
            <a:ext cx="3178493" cy="322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Adatbázis Konfigurálása</a:t>
            </a:r>
            <a:endParaRPr lang="en-US" sz="2000"/>
          </a:p>
        </p:txBody>
      </p:sp>
      <p:sp>
        <p:nvSpPr>
          <p:cNvPr id="12" name="Text 9"/>
          <p:cNvSpPr/>
          <p:nvPr/>
        </p:nvSpPr>
        <p:spPr>
          <a:xfrm>
            <a:off x="1805345" y="5203031"/>
            <a:ext cx="6616422" cy="6600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 Supabase production környezetének beállítása, beleértve a biztonsági szabályok és hozzáférési jogosultságok konfigurálását.</a:t>
            </a:r>
            <a:endParaRPr lang="en-US" sz="1600"/>
          </a:p>
        </p:txBody>
      </p:sp>
      <p:sp>
        <p:nvSpPr>
          <p:cNvPr id="13" name="Shape 10"/>
          <p:cNvSpPr/>
          <p:nvPr/>
        </p:nvSpPr>
        <p:spPr>
          <a:xfrm>
            <a:off x="1650802" y="6069449"/>
            <a:ext cx="154662" cy="1106210"/>
          </a:xfrm>
          <a:prstGeom prst="roundRect">
            <a:avLst>
              <a:gd name="adj" fmla="val 20015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hu-HU"/>
          </a:p>
        </p:txBody>
      </p:sp>
      <p:sp>
        <p:nvSpPr>
          <p:cNvPr id="14" name="Text 11"/>
          <p:cNvSpPr/>
          <p:nvPr/>
        </p:nvSpPr>
        <p:spPr>
          <a:xfrm>
            <a:off x="2114907" y="6069449"/>
            <a:ext cx="2929176" cy="322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Folyamatos Integráció</a:t>
            </a:r>
            <a:endParaRPr lang="en-US" sz="2000"/>
          </a:p>
        </p:txBody>
      </p:sp>
      <p:sp>
        <p:nvSpPr>
          <p:cNvPr id="15" name="Text 12"/>
          <p:cNvSpPr/>
          <p:nvPr/>
        </p:nvSpPr>
        <p:spPr>
          <a:xfrm>
            <a:off x="2114907" y="6515576"/>
            <a:ext cx="6306860" cy="6600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A GitHub repository </a:t>
            </a:r>
            <a:r>
              <a:rPr lang="en-US" sz="160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összekapcsolása</a:t>
            </a:r>
            <a:r>
              <a:rPr lang="en-US" sz="160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 a </a:t>
            </a:r>
            <a:r>
              <a:rPr lang="en-US" sz="160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netlify</a:t>
            </a:r>
            <a:r>
              <a:rPr lang="en-US" sz="160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 </a:t>
            </a:r>
            <a:r>
              <a:rPr lang="en-US" sz="160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platformmal</a:t>
            </a:r>
            <a:r>
              <a:rPr lang="en-US" sz="160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, </a:t>
            </a:r>
            <a:r>
              <a:rPr lang="en-US" sz="160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hogy</a:t>
            </a:r>
            <a:r>
              <a:rPr lang="en-US" sz="160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 </a:t>
            </a:r>
            <a:r>
              <a:rPr lang="en-US" sz="160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minden</a:t>
            </a:r>
            <a:r>
              <a:rPr lang="en-US" sz="160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 push </a:t>
            </a:r>
            <a:r>
              <a:rPr lang="en-US" sz="160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után</a:t>
            </a:r>
            <a:r>
              <a:rPr lang="en-US" sz="160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 </a:t>
            </a:r>
            <a:r>
              <a:rPr lang="en-US" sz="160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automatikusan</a:t>
            </a:r>
            <a:r>
              <a:rPr lang="en-US" sz="160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 </a:t>
            </a:r>
            <a:r>
              <a:rPr lang="en-US" sz="160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frissüljön</a:t>
            </a:r>
            <a:r>
              <a:rPr lang="en-US" sz="160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 </a:t>
            </a:r>
            <a:r>
              <a:rPr lang="en-US" sz="160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az</a:t>
            </a:r>
            <a:r>
              <a:rPr lang="en-US" sz="160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 </a:t>
            </a:r>
            <a:r>
              <a:rPr lang="en-US" sz="160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alkalmazás</a:t>
            </a:r>
            <a:r>
              <a:rPr lang="en-US" sz="160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.</a:t>
            </a:r>
            <a:endParaRPr lang="en-US" sz="1600">
              <a:latin typeface="Noto Sans TC"/>
              <a:ea typeface="Noto Sans TC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4003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Jövőbeli Tervek</a:t>
            </a:r>
            <a:endParaRPr lang="en-US" sz="4450"/>
          </a:p>
        </p:txBody>
      </p:sp>
      <p:sp>
        <p:nvSpPr>
          <p:cNvPr id="3" name="Text 1"/>
          <p:cNvSpPr/>
          <p:nvPr/>
        </p:nvSpPr>
        <p:spPr>
          <a:xfrm>
            <a:off x="1857256" y="24024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Mobilalkalmazás</a:t>
            </a:r>
            <a:endParaRPr lang="en-US" sz="2200"/>
          </a:p>
        </p:txBody>
      </p:sp>
      <p:sp>
        <p:nvSpPr>
          <p:cNvPr id="4" name="Text 2"/>
          <p:cNvSpPr/>
          <p:nvPr/>
        </p:nvSpPr>
        <p:spPr>
          <a:xfrm>
            <a:off x="793790" y="2892862"/>
            <a:ext cx="3898702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React Native alapú mobilalkalmazás fejlesztése iOS és Android platformokra, hogy a felhasználók bárhol hozzáférhessenek a szolgáltatáshoz.</a:t>
            </a:r>
            <a:endParaRPr lang="en-US" sz="175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6731" y="3176588"/>
            <a:ext cx="339328" cy="42422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937790" y="258389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Fizetési Rendszer</a:t>
            </a:r>
            <a:endParaRPr lang="en-US" sz="2200"/>
          </a:p>
        </p:txBody>
      </p:sp>
      <p:sp>
        <p:nvSpPr>
          <p:cNvPr id="8" name="Text 4"/>
          <p:cNvSpPr/>
          <p:nvPr/>
        </p:nvSpPr>
        <p:spPr>
          <a:xfrm>
            <a:off x="9937790" y="3074313"/>
            <a:ext cx="38988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Online fizetési lehetőség integrálása, hogy az ügyfelek közvetlenül a platformon keresztül fizethessenek az edzőknek.</a:t>
            </a:r>
            <a:endParaRPr lang="en-US" sz="175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52604" y="3565088"/>
            <a:ext cx="339328" cy="42422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937790" y="504753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Videó Konzultáció</a:t>
            </a:r>
            <a:endParaRPr lang="en-US" sz="2200"/>
          </a:p>
        </p:txBody>
      </p:sp>
      <p:sp>
        <p:nvSpPr>
          <p:cNvPr id="12" name="Text 6"/>
          <p:cNvSpPr/>
          <p:nvPr/>
        </p:nvSpPr>
        <p:spPr>
          <a:xfrm>
            <a:off x="9937790" y="5537954"/>
            <a:ext cx="38988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Beépített videóhívás funkció az online edzések és konzultációk lebonyolításához, különösen hasznos a távoli ügyfelek számára.</a:t>
            </a:r>
            <a:endParaRPr lang="en-US" sz="175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64103" y="5790962"/>
            <a:ext cx="339328" cy="424220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1857256" y="504753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Analitikai Eszközök</a:t>
            </a:r>
            <a:endParaRPr lang="en-US" sz="2200"/>
          </a:p>
        </p:txBody>
      </p:sp>
      <p:sp>
        <p:nvSpPr>
          <p:cNvPr id="16" name="Text 8"/>
          <p:cNvSpPr/>
          <p:nvPr/>
        </p:nvSpPr>
        <p:spPr>
          <a:xfrm>
            <a:off x="793790" y="5537954"/>
            <a:ext cx="3898702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Részletes statisztikák és elemzések az edzők számára, hogy jobban megérthessék ügyfeleik igényeit és optimalizálhassák szolgáltatásaikat.</a:t>
            </a:r>
            <a:endParaRPr lang="en-US" sz="1750"/>
          </a:p>
        </p:txBody>
      </p:sp>
      <p:pic>
        <p:nvPicPr>
          <p:cNvPr id="17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8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38230" y="5402461"/>
            <a:ext cx="339328" cy="42422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E7B632-093D-7C62-14FA-673B4175F5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0055FBC9-ECA6-4B1E-0280-C6386EA60FCA}"/>
              </a:ext>
            </a:extLst>
          </p:cNvPr>
          <p:cNvSpPr/>
          <p:nvPr/>
        </p:nvSpPr>
        <p:spPr>
          <a:xfrm>
            <a:off x="4463423" y="3441815"/>
            <a:ext cx="656092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550"/>
              </a:lnSpc>
            </a:pPr>
            <a:r>
              <a:rPr lang="en-US" sz="4450" err="1">
                <a:solidFill>
                  <a:srgbClr val="97B8FF"/>
                </a:solidFill>
                <a:latin typeface="Sora Medium"/>
                <a:cs typeface="Sora Medium"/>
              </a:rPr>
              <a:t>Köszönjük</a:t>
            </a:r>
            <a:r>
              <a:rPr lang="en-US" sz="4450">
                <a:solidFill>
                  <a:srgbClr val="97B8FF"/>
                </a:solidFill>
                <a:latin typeface="Sora Medium"/>
                <a:cs typeface="Sora Medium"/>
              </a:rPr>
              <a:t> a </a:t>
            </a:r>
            <a:r>
              <a:rPr lang="en-US" sz="4450" err="1">
                <a:solidFill>
                  <a:srgbClr val="97B8FF"/>
                </a:solidFill>
                <a:latin typeface="Sora Medium"/>
                <a:cs typeface="Sora Medium"/>
              </a:rPr>
              <a:t>figyelmet</a:t>
            </a:r>
            <a:r>
              <a:rPr lang="en-US" sz="4450">
                <a:solidFill>
                  <a:srgbClr val="97B8FF"/>
                </a:solidFill>
                <a:latin typeface="Sora Medium"/>
                <a:cs typeface="Sora Medium"/>
              </a:rPr>
              <a:t>!</a:t>
            </a:r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E59856A4-3852-632C-0333-002123D83928}"/>
              </a:ext>
            </a:extLst>
          </p:cNvPr>
          <p:cNvSpPr/>
          <p:nvPr/>
        </p:nvSpPr>
        <p:spPr>
          <a:xfrm>
            <a:off x="1857256" y="24024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endParaRPr lang="en-US" sz="2200">
              <a:solidFill>
                <a:srgbClr val="E0D6DE"/>
              </a:solidFill>
              <a:latin typeface="Sora Medium"/>
              <a:cs typeface="Sora Medium"/>
            </a:endParaRPr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7418E7C7-6596-A3E0-ECF2-D44E21436E68}"/>
              </a:ext>
            </a:extLst>
          </p:cNvPr>
          <p:cNvSpPr/>
          <p:nvPr/>
        </p:nvSpPr>
        <p:spPr>
          <a:xfrm>
            <a:off x="793790" y="2892862"/>
            <a:ext cx="3898702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endParaRPr lang="en-US" sz="1750">
              <a:solidFill>
                <a:srgbClr val="E0D6DE"/>
              </a:solidFill>
              <a:latin typeface="Noto Sans TC"/>
              <a:ea typeface="Noto Sans TC"/>
            </a:endParaRPr>
          </a:p>
        </p:txBody>
      </p:sp>
      <p:sp>
        <p:nvSpPr>
          <p:cNvPr id="7" name="Text 3">
            <a:extLst>
              <a:ext uri="{FF2B5EF4-FFF2-40B4-BE49-F238E27FC236}">
                <a16:creationId xmlns:a16="http://schemas.microsoft.com/office/drawing/2014/main" id="{336CA00C-0CF6-5BD1-7BAA-829A14C087AE}"/>
              </a:ext>
            </a:extLst>
          </p:cNvPr>
          <p:cNvSpPr/>
          <p:nvPr/>
        </p:nvSpPr>
        <p:spPr>
          <a:xfrm>
            <a:off x="9937790" y="258389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endParaRPr lang="en-US" sz="2200">
              <a:solidFill>
                <a:srgbClr val="E0D6DE"/>
              </a:solidFill>
              <a:latin typeface="Sora Medium"/>
              <a:cs typeface="Sora Medium"/>
            </a:endParaRPr>
          </a:p>
        </p:txBody>
      </p:sp>
      <p:sp>
        <p:nvSpPr>
          <p:cNvPr id="8" name="Text 4">
            <a:extLst>
              <a:ext uri="{FF2B5EF4-FFF2-40B4-BE49-F238E27FC236}">
                <a16:creationId xmlns:a16="http://schemas.microsoft.com/office/drawing/2014/main" id="{3FDBBBE6-2751-FA41-B284-DAAAA77CB5D1}"/>
              </a:ext>
            </a:extLst>
          </p:cNvPr>
          <p:cNvSpPr/>
          <p:nvPr/>
        </p:nvSpPr>
        <p:spPr>
          <a:xfrm>
            <a:off x="9937790" y="3074313"/>
            <a:ext cx="38988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>
              <a:solidFill>
                <a:srgbClr val="E0D6DE"/>
              </a:solidFill>
              <a:latin typeface="Noto Sans TC"/>
              <a:ea typeface="Noto Sans TC"/>
            </a:endParaRPr>
          </a:p>
        </p:txBody>
      </p:sp>
      <p:sp>
        <p:nvSpPr>
          <p:cNvPr id="11" name="Text 5">
            <a:extLst>
              <a:ext uri="{FF2B5EF4-FFF2-40B4-BE49-F238E27FC236}">
                <a16:creationId xmlns:a16="http://schemas.microsoft.com/office/drawing/2014/main" id="{C10653A8-098B-4D1C-20ED-1E37F1C82D8F}"/>
              </a:ext>
            </a:extLst>
          </p:cNvPr>
          <p:cNvSpPr/>
          <p:nvPr/>
        </p:nvSpPr>
        <p:spPr>
          <a:xfrm>
            <a:off x="9937790" y="504753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endParaRPr lang="en-US" sz="2200">
              <a:solidFill>
                <a:srgbClr val="E0D6DE"/>
              </a:solidFill>
              <a:latin typeface="Sora Medium"/>
              <a:cs typeface="Sora Medium"/>
            </a:endParaRPr>
          </a:p>
        </p:txBody>
      </p:sp>
      <p:sp>
        <p:nvSpPr>
          <p:cNvPr id="12" name="Text 6">
            <a:extLst>
              <a:ext uri="{FF2B5EF4-FFF2-40B4-BE49-F238E27FC236}">
                <a16:creationId xmlns:a16="http://schemas.microsoft.com/office/drawing/2014/main" id="{1D38CF51-1597-8039-DC6C-D5094B2CEDA7}"/>
              </a:ext>
            </a:extLst>
          </p:cNvPr>
          <p:cNvSpPr/>
          <p:nvPr/>
        </p:nvSpPr>
        <p:spPr>
          <a:xfrm>
            <a:off x="9937790" y="5537954"/>
            <a:ext cx="38988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>
              <a:solidFill>
                <a:srgbClr val="E0D6DE"/>
              </a:solidFill>
              <a:latin typeface="Noto Sans TC"/>
              <a:ea typeface="Noto Sans TC"/>
            </a:endParaRPr>
          </a:p>
        </p:txBody>
      </p:sp>
      <p:sp>
        <p:nvSpPr>
          <p:cNvPr id="15" name="Text 7">
            <a:extLst>
              <a:ext uri="{FF2B5EF4-FFF2-40B4-BE49-F238E27FC236}">
                <a16:creationId xmlns:a16="http://schemas.microsoft.com/office/drawing/2014/main" id="{655E44B9-6E79-23C7-8ED5-7E0592B2ECA7}"/>
              </a:ext>
            </a:extLst>
          </p:cNvPr>
          <p:cNvSpPr/>
          <p:nvPr/>
        </p:nvSpPr>
        <p:spPr>
          <a:xfrm>
            <a:off x="1857256" y="504753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endParaRPr lang="en-US" sz="2200">
              <a:solidFill>
                <a:srgbClr val="E0D6DE"/>
              </a:solidFill>
              <a:latin typeface="Sora Medium"/>
              <a:cs typeface="Sora Medium"/>
            </a:endParaRPr>
          </a:p>
        </p:txBody>
      </p:sp>
      <p:sp>
        <p:nvSpPr>
          <p:cNvPr id="16" name="Text 8">
            <a:extLst>
              <a:ext uri="{FF2B5EF4-FFF2-40B4-BE49-F238E27FC236}">
                <a16:creationId xmlns:a16="http://schemas.microsoft.com/office/drawing/2014/main" id="{DF7DB441-CB30-B4A3-0A0D-5EDFEB17B711}"/>
              </a:ext>
            </a:extLst>
          </p:cNvPr>
          <p:cNvSpPr/>
          <p:nvPr/>
        </p:nvSpPr>
        <p:spPr>
          <a:xfrm>
            <a:off x="240337" y="5225133"/>
            <a:ext cx="3898702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endParaRPr lang="en-US" sz="1750">
              <a:solidFill>
                <a:srgbClr val="E0D6DE"/>
              </a:solidFill>
              <a:latin typeface="Noto Sans TC"/>
              <a:ea typeface="Noto Sans TC"/>
            </a:endParaRPr>
          </a:p>
        </p:txBody>
      </p:sp>
    </p:spTree>
    <p:extLst>
      <p:ext uri="{BB962C8B-B14F-4D97-AF65-F5344CB8AC3E}">
        <p14:creationId xmlns:p14="http://schemas.microsoft.com/office/powerpoint/2010/main" val="38562999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83621" y="253858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err="1">
                <a:solidFill>
                  <a:srgbClr val="97B8FF"/>
                </a:solidFill>
                <a:latin typeface="Sora Medium"/>
                <a:ea typeface="Sora Medium" pitchFamily="34" charset="-122"/>
                <a:cs typeface="Sora Medium"/>
              </a:rPr>
              <a:t>FitConnect</a:t>
            </a:r>
            <a:endParaRPr lang="en-US" sz="4450">
              <a:latin typeface="Sora Medium"/>
              <a:ea typeface="Calibri" panose="020F0502020204030204"/>
              <a:cs typeface="Calibri" panose="020F0502020204030204"/>
            </a:endParaRPr>
          </a:p>
        </p:txBody>
      </p:sp>
      <p:sp>
        <p:nvSpPr>
          <p:cNvPr id="4" name="Text 1"/>
          <p:cNvSpPr/>
          <p:nvPr/>
        </p:nvSpPr>
        <p:spPr>
          <a:xfrm>
            <a:off x="793790" y="3785830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 FitConnect létrehozásával a személyi edzésre vonatkozó igények és kínálat közötti szakadékot hidalunk át.</a:t>
            </a:r>
            <a:endParaRPr lang="en-US" sz="1750"/>
          </a:p>
        </p:txBody>
      </p:sp>
      <p:sp>
        <p:nvSpPr>
          <p:cNvPr id="5" name="Text 2"/>
          <p:cNvSpPr/>
          <p:nvPr/>
        </p:nvSpPr>
        <p:spPr>
          <a:xfrm>
            <a:off x="793790" y="4766786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Felhasználóbarát platformunk egyszerűsíti az edzőkeresés folyamatát, miközben az edzőknek hatékony bemutatkozási felületet biztosít.</a:t>
            </a:r>
            <a:endParaRPr lang="en-US" sz="175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58679"/>
            <a:ext cx="653498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Probléma és Megoldás</a:t>
            </a:r>
            <a:endParaRPr lang="en-US" sz="4450"/>
          </a:p>
        </p:txBody>
      </p:sp>
      <p:sp>
        <p:nvSpPr>
          <p:cNvPr id="3" name="Shape 1"/>
          <p:cNvSpPr/>
          <p:nvPr/>
        </p:nvSpPr>
        <p:spPr>
          <a:xfrm>
            <a:off x="1048941" y="1907619"/>
            <a:ext cx="30480" cy="5463183"/>
          </a:xfrm>
          <a:prstGeom prst="roundRect">
            <a:avLst>
              <a:gd name="adj" fmla="val 111628"/>
            </a:avLst>
          </a:prstGeom>
          <a:solidFill>
            <a:srgbClr val="3F3F44"/>
          </a:solidFill>
          <a:ln/>
        </p:spPr>
        <p:txBody>
          <a:bodyPr/>
          <a:lstStyle/>
          <a:p>
            <a:endParaRPr lang="hu-HU"/>
          </a:p>
        </p:txBody>
      </p:sp>
      <p:sp>
        <p:nvSpPr>
          <p:cNvPr id="4" name="Shape 2"/>
          <p:cNvSpPr/>
          <p:nvPr/>
        </p:nvSpPr>
        <p:spPr>
          <a:xfrm>
            <a:off x="1273612" y="2402681"/>
            <a:ext cx="680442" cy="30480"/>
          </a:xfrm>
          <a:prstGeom prst="roundRect">
            <a:avLst>
              <a:gd name="adj" fmla="val 111628"/>
            </a:avLst>
          </a:prstGeom>
          <a:solidFill>
            <a:srgbClr val="3F3F44"/>
          </a:solidFill>
          <a:ln/>
        </p:spPr>
        <p:txBody>
          <a:bodyPr/>
          <a:lstStyle/>
          <a:p>
            <a:endParaRPr lang="hu-HU"/>
          </a:p>
        </p:txBody>
      </p:sp>
      <p:sp>
        <p:nvSpPr>
          <p:cNvPr id="5" name="Shape 3"/>
          <p:cNvSpPr/>
          <p:nvPr/>
        </p:nvSpPr>
        <p:spPr>
          <a:xfrm>
            <a:off x="793790" y="2162770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hu-HU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860" y="2205276"/>
            <a:ext cx="340162" cy="425291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2183011" y="213443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Célcsoport</a:t>
            </a:r>
            <a:endParaRPr lang="en-US" sz="2200"/>
          </a:p>
        </p:txBody>
      </p:sp>
      <p:sp>
        <p:nvSpPr>
          <p:cNvPr id="8" name="Text 5"/>
          <p:cNvSpPr/>
          <p:nvPr/>
        </p:nvSpPr>
        <p:spPr>
          <a:xfrm>
            <a:off x="2183011" y="2624852"/>
            <a:ext cx="1165359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Személyi edzők, akik szolgáltatásaikat szeretnék bemutatni, és ügyfelek, akik személyre szabott edzést keresnek.</a:t>
            </a:r>
            <a:endParaRPr lang="en-US" sz="1750"/>
          </a:p>
        </p:txBody>
      </p:sp>
      <p:sp>
        <p:nvSpPr>
          <p:cNvPr id="9" name="Shape 6"/>
          <p:cNvSpPr/>
          <p:nvPr/>
        </p:nvSpPr>
        <p:spPr>
          <a:xfrm>
            <a:off x="1273612" y="4299347"/>
            <a:ext cx="680442" cy="30480"/>
          </a:xfrm>
          <a:prstGeom prst="roundRect">
            <a:avLst>
              <a:gd name="adj" fmla="val 111628"/>
            </a:avLst>
          </a:prstGeom>
          <a:solidFill>
            <a:srgbClr val="3F3F44"/>
          </a:solidFill>
          <a:ln/>
        </p:spPr>
        <p:txBody>
          <a:bodyPr/>
          <a:lstStyle/>
          <a:p>
            <a:endParaRPr lang="hu-HU"/>
          </a:p>
        </p:txBody>
      </p:sp>
      <p:sp>
        <p:nvSpPr>
          <p:cNvPr id="10" name="Shape 7"/>
          <p:cNvSpPr/>
          <p:nvPr/>
        </p:nvSpPr>
        <p:spPr>
          <a:xfrm>
            <a:off x="793790" y="4059436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hu-HU"/>
          </a:p>
        </p:txBody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860" y="4101941"/>
            <a:ext cx="340162" cy="425291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2183011" y="40310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Probléma</a:t>
            </a:r>
            <a:endParaRPr lang="en-US" sz="2200"/>
          </a:p>
        </p:txBody>
      </p:sp>
      <p:sp>
        <p:nvSpPr>
          <p:cNvPr id="13" name="Text 9"/>
          <p:cNvSpPr/>
          <p:nvPr/>
        </p:nvSpPr>
        <p:spPr>
          <a:xfrm>
            <a:off x="2183011" y="4521517"/>
            <a:ext cx="1165359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Az edzők és ügyfelek közötti kapcsolatteremtés nehézkes, nincs egységes platform a keresésre és időpontfoglalásra.</a:t>
            </a:r>
            <a:endParaRPr lang="en-US" sz="1750"/>
          </a:p>
        </p:txBody>
      </p:sp>
      <p:sp>
        <p:nvSpPr>
          <p:cNvPr id="14" name="Shape 10"/>
          <p:cNvSpPr/>
          <p:nvPr/>
        </p:nvSpPr>
        <p:spPr>
          <a:xfrm>
            <a:off x="1273612" y="6196013"/>
            <a:ext cx="680442" cy="30480"/>
          </a:xfrm>
          <a:prstGeom prst="roundRect">
            <a:avLst>
              <a:gd name="adj" fmla="val 111628"/>
            </a:avLst>
          </a:prstGeom>
          <a:solidFill>
            <a:srgbClr val="3F3F44"/>
          </a:solidFill>
          <a:ln/>
        </p:spPr>
        <p:txBody>
          <a:bodyPr/>
          <a:lstStyle/>
          <a:p>
            <a:endParaRPr lang="hu-HU"/>
          </a:p>
        </p:txBody>
      </p:sp>
      <p:sp>
        <p:nvSpPr>
          <p:cNvPr id="15" name="Shape 11"/>
          <p:cNvSpPr/>
          <p:nvPr/>
        </p:nvSpPr>
        <p:spPr>
          <a:xfrm>
            <a:off x="793790" y="595610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hu-HU"/>
          </a:p>
        </p:txBody>
      </p:sp>
      <p:pic>
        <p:nvPicPr>
          <p:cNvPr id="1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8860" y="5998607"/>
            <a:ext cx="340162" cy="425291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2183011" y="592776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Megoldás</a:t>
            </a:r>
            <a:endParaRPr lang="en-US" sz="2200"/>
          </a:p>
        </p:txBody>
      </p:sp>
      <p:sp>
        <p:nvSpPr>
          <p:cNvPr id="18" name="Text 13"/>
          <p:cNvSpPr/>
          <p:nvPr/>
        </p:nvSpPr>
        <p:spPr>
          <a:xfrm>
            <a:off x="2183011" y="6418183"/>
            <a:ext cx="1165359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 FitConnect platform, ahol az edzők részletes profilt hozhatnak létre, az ügyfelek pedig szűrők segítségével kereshetnek és foglalhatnak időpontot.</a:t>
            </a:r>
            <a:endParaRPr lang="en-US" sz="175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31532"/>
            <a:ext cx="1024532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Felhasznált Szoftverek és Ismeretek</a:t>
            </a:r>
            <a:endParaRPr lang="en-US" sz="445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2330" y="3485198"/>
            <a:ext cx="7825621" cy="7825621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2456" y="6035635"/>
            <a:ext cx="382667" cy="478393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2330" y="3485198"/>
            <a:ext cx="7825621" cy="7825621"/>
          </a:xfrm>
          <a:prstGeom prst="rect">
            <a:avLst/>
          </a:prstGeom>
        </p:spPr>
      </p:pic>
      <p:pic>
        <p:nvPicPr>
          <p:cNvPr id="6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0631" y="4447461"/>
            <a:ext cx="382667" cy="478393"/>
          </a:xfrm>
          <a:prstGeom prst="rect">
            <a:avLst/>
          </a:prstGeom>
        </p:spPr>
      </p:pic>
      <p:pic>
        <p:nvPicPr>
          <p:cNvPr id="7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02330" y="3485198"/>
            <a:ext cx="7825621" cy="7825621"/>
          </a:xfrm>
          <a:prstGeom prst="rect">
            <a:avLst/>
          </a:prstGeom>
        </p:spPr>
      </p:pic>
      <p:pic>
        <p:nvPicPr>
          <p:cNvPr id="8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46745" y="4447461"/>
            <a:ext cx="382667" cy="478393"/>
          </a:xfrm>
          <a:prstGeom prst="rect">
            <a:avLst/>
          </a:prstGeom>
        </p:spPr>
      </p:pic>
      <p:pic>
        <p:nvPicPr>
          <p:cNvPr id="9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02330" y="3485198"/>
            <a:ext cx="7825621" cy="7825621"/>
          </a:xfrm>
          <a:prstGeom prst="rect">
            <a:avLst/>
          </a:prstGeom>
        </p:spPr>
      </p:pic>
      <p:pic>
        <p:nvPicPr>
          <p:cNvPr id="10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34920" y="6035635"/>
            <a:ext cx="382667" cy="478393"/>
          </a:xfrm>
          <a:prstGeom prst="rect">
            <a:avLst/>
          </a:prstGeom>
        </p:spPr>
      </p:pic>
      <p:sp>
        <p:nvSpPr>
          <p:cNvPr id="11" name="Text 1"/>
          <p:cNvSpPr/>
          <p:nvPr/>
        </p:nvSpPr>
        <p:spPr>
          <a:xfrm>
            <a:off x="878919" y="290167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Frontend</a:t>
            </a:r>
            <a:endParaRPr lang="en-US" sz="2200"/>
          </a:p>
        </p:txBody>
      </p:sp>
      <p:sp>
        <p:nvSpPr>
          <p:cNvPr id="12" name="Text 2"/>
          <p:cNvSpPr/>
          <p:nvPr/>
        </p:nvSpPr>
        <p:spPr>
          <a:xfrm>
            <a:off x="793790" y="3392091"/>
            <a:ext cx="30054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React 18.3.1, TypeScript, Vite, Tailwind CSS, Shadcn/ui, Lucide-react</a:t>
            </a:r>
            <a:endParaRPr lang="en-US" sz="1750"/>
          </a:p>
        </p:txBody>
      </p:sp>
      <p:sp>
        <p:nvSpPr>
          <p:cNvPr id="13" name="Text 3"/>
          <p:cNvSpPr/>
          <p:nvPr/>
        </p:nvSpPr>
        <p:spPr>
          <a:xfrm>
            <a:off x="4224576" y="199394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Backend</a:t>
            </a:r>
            <a:endParaRPr lang="en-US" sz="2200"/>
          </a:p>
        </p:txBody>
      </p:sp>
      <p:sp>
        <p:nvSpPr>
          <p:cNvPr id="14" name="Text 4"/>
          <p:cNvSpPr/>
          <p:nvPr/>
        </p:nvSpPr>
        <p:spPr>
          <a:xfrm>
            <a:off x="4139446" y="2484358"/>
            <a:ext cx="300561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Node.js, npm, PostgreSQL, Supabase</a:t>
            </a:r>
            <a:endParaRPr lang="en-US" sz="1750"/>
          </a:p>
        </p:txBody>
      </p:sp>
      <p:sp>
        <p:nvSpPr>
          <p:cNvPr id="15" name="Text 5"/>
          <p:cNvSpPr/>
          <p:nvPr/>
        </p:nvSpPr>
        <p:spPr>
          <a:xfrm>
            <a:off x="7570351" y="199394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Verziókezelés</a:t>
            </a:r>
            <a:endParaRPr lang="en-US" sz="2200"/>
          </a:p>
        </p:txBody>
      </p:sp>
      <p:sp>
        <p:nvSpPr>
          <p:cNvPr id="16" name="Text 6"/>
          <p:cNvSpPr/>
          <p:nvPr/>
        </p:nvSpPr>
        <p:spPr>
          <a:xfrm>
            <a:off x="7485221" y="2484358"/>
            <a:ext cx="300561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Git, GitHub a közös munkához</a:t>
            </a:r>
            <a:endParaRPr lang="en-US" sz="1750"/>
          </a:p>
        </p:txBody>
      </p:sp>
      <p:sp>
        <p:nvSpPr>
          <p:cNvPr id="17" name="Text 7"/>
          <p:cNvSpPr/>
          <p:nvPr/>
        </p:nvSpPr>
        <p:spPr>
          <a:xfrm>
            <a:off x="10916126" y="326457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AI Támogatás</a:t>
            </a:r>
            <a:endParaRPr lang="en-US" sz="2200"/>
          </a:p>
        </p:txBody>
      </p:sp>
      <p:sp>
        <p:nvSpPr>
          <p:cNvPr id="18" name="Text 8"/>
          <p:cNvSpPr/>
          <p:nvPr/>
        </p:nvSpPr>
        <p:spPr>
          <a:xfrm>
            <a:off x="10830997" y="3754993"/>
            <a:ext cx="300561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ChatGPT segítség a fejlesztési folyamatokban</a:t>
            </a:r>
            <a:endParaRPr lang="en-US" sz="175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992D5D-A909-36C2-8171-EFFAB435D3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0107E26D-59A4-659C-9081-49EA682801B0}"/>
              </a:ext>
            </a:extLst>
          </p:cNvPr>
          <p:cNvSpPr/>
          <p:nvPr/>
        </p:nvSpPr>
        <p:spPr>
          <a:xfrm>
            <a:off x="793075" y="624483"/>
            <a:ext cx="5665351" cy="708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A Program Funkciói</a:t>
            </a:r>
            <a:endParaRPr lang="en-US" sz="445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0772782-D31C-4E6C-A7E9-A0965CF6A5EA}"/>
              </a:ext>
            </a:extLst>
          </p:cNvPr>
          <p:cNvGrpSpPr/>
          <p:nvPr/>
        </p:nvGrpSpPr>
        <p:grpSpPr>
          <a:xfrm>
            <a:off x="796100" y="1907619"/>
            <a:ext cx="6408896" cy="1667947"/>
            <a:chOff x="796100" y="1907619"/>
            <a:chExt cx="6408896" cy="1667947"/>
          </a:xfrm>
        </p:grpSpPr>
        <p:sp>
          <p:nvSpPr>
            <p:cNvPr id="7" name="Shape 4">
              <a:extLst>
                <a:ext uri="{FF2B5EF4-FFF2-40B4-BE49-F238E27FC236}">
                  <a16:creationId xmlns:a16="http://schemas.microsoft.com/office/drawing/2014/main" id="{69C9A3AA-6F87-B096-EBF4-72D91E9D55A9}"/>
                </a:ext>
              </a:extLst>
            </p:cNvPr>
            <p:cNvSpPr/>
            <p:nvPr/>
          </p:nvSpPr>
          <p:spPr>
            <a:xfrm>
              <a:off x="796100" y="1907619"/>
              <a:ext cx="6408896" cy="1667947"/>
            </a:xfrm>
            <a:prstGeom prst="roundRect">
              <a:avLst>
                <a:gd name="adj" fmla="val 2038"/>
              </a:avLst>
            </a:prstGeom>
            <a:solidFill>
              <a:srgbClr val="26262B"/>
            </a:solidFill>
            <a:ln/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 5">
              <a:extLst>
                <a:ext uri="{FF2B5EF4-FFF2-40B4-BE49-F238E27FC236}">
                  <a16:creationId xmlns:a16="http://schemas.microsoft.com/office/drawing/2014/main" id="{00ACEA69-3B76-4B8C-2C7D-0515DE5DAAD9}"/>
                </a:ext>
              </a:extLst>
            </p:cNvPr>
            <p:cNvSpPr/>
            <p:nvPr/>
          </p:nvSpPr>
          <p:spPr>
            <a:xfrm>
              <a:off x="1022675" y="2062006"/>
              <a:ext cx="3289816" cy="426162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ts val="2750"/>
                </a:lnSpc>
              </a:pPr>
              <a:r>
                <a:rPr lang="en-US" sz="2200" err="1">
                  <a:solidFill>
                    <a:srgbClr val="E0D6DE"/>
                  </a:solidFill>
                  <a:latin typeface="Sora Medium"/>
                  <a:ea typeface="Sora Medium" pitchFamily="34" charset="-122"/>
                  <a:cs typeface="Sora Medium"/>
                </a:rPr>
                <a:t>Edzők</a:t>
              </a:r>
              <a:r>
                <a:rPr lang="en-US" sz="2200">
                  <a:solidFill>
                    <a:srgbClr val="E0D6DE"/>
                  </a:solidFill>
                  <a:latin typeface="Sora Medium"/>
                  <a:ea typeface="Sora Medium" pitchFamily="34" charset="-122"/>
                  <a:cs typeface="Sora Medium"/>
                </a:rPr>
                <a:t> </a:t>
              </a:r>
              <a:r>
                <a:rPr lang="en-US" sz="2200" err="1">
                  <a:solidFill>
                    <a:srgbClr val="E0D6DE"/>
                  </a:solidFill>
                  <a:latin typeface="Sora Medium"/>
                  <a:ea typeface="Sora Medium" pitchFamily="34" charset="-122"/>
                  <a:cs typeface="Sora Medium"/>
                </a:rPr>
                <a:t>kezelése</a:t>
              </a:r>
              <a:r>
                <a:rPr lang="en-US" sz="2200">
                  <a:solidFill>
                    <a:srgbClr val="E0D6DE"/>
                  </a:solidFill>
                  <a:latin typeface="Sora Medium"/>
                  <a:ea typeface="Calibri"/>
                  <a:cs typeface="Sora Medium"/>
                </a:rPr>
                <a:t> (Chen)</a:t>
              </a:r>
            </a:p>
          </p:txBody>
        </p:sp>
        <p:sp>
          <p:nvSpPr>
            <p:cNvPr id="12" name="Text 6">
              <a:extLst>
                <a:ext uri="{FF2B5EF4-FFF2-40B4-BE49-F238E27FC236}">
                  <a16:creationId xmlns:a16="http://schemas.microsoft.com/office/drawing/2014/main" id="{2F02AF0A-8BF0-2018-AD20-7E3CAB44F8A4}"/>
                </a:ext>
              </a:extLst>
            </p:cNvPr>
            <p:cNvSpPr/>
            <p:nvPr/>
          </p:nvSpPr>
          <p:spPr>
            <a:xfrm>
              <a:off x="1022675" y="2624138"/>
              <a:ext cx="5955744" cy="724853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l">
                <a:lnSpc>
                  <a:spcPts val="2850"/>
                </a:lnSpc>
                <a:buNone/>
              </a:pPr>
              <a:r>
                <a:rPr lang="en-US" sz="1750" err="1">
                  <a:solidFill>
                    <a:srgbClr val="E0D6DE"/>
                  </a:solidFill>
                  <a:latin typeface="Noto Sans TC" pitchFamily="34" charset="0"/>
                  <a:ea typeface="Noto Sans TC" pitchFamily="34" charset="-122"/>
                  <a:cs typeface="Noto Sans TC" pitchFamily="34" charset="-120"/>
                </a:rPr>
                <a:t>Edzői</a:t>
              </a:r>
              <a:r>
                <a:rPr lang="en-US" sz="1750">
                  <a:solidFill>
                    <a:srgbClr val="E0D6DE"/>
                  </a:solidFill>
                  <a:latin typeface="Noto Sans TC" pitchFamily="34" charset="0"/>
                  <a:ea typeface="Noto Sans TC" pitchFamily="34" charset="-122"/>
                  <a:cs typeface="Noto Sans TC" pitchFamily="34" charset="-120"/>
                </a:rPr>
                <a:t> </a:t>
              </a:r>
              <a:r>
                <a:rPr lang="en-US" sz="1750" err="1">
                  <a:solidFill>
                    <a:srgbClr val="E0D6DE"/>
                  </a:solidFill>
                  <a:latin typeface="Noto Sans TC" pitchFamily="34" charset="0"/>
                  <a:ea typeface="Noto Sans TC" pitchFamily="34" charset="-122"/>
                  <a:cs typeface="Noto Sans TC" pitchFamily="34" charset="-120"/>
                </a:rPr>
                <a:t>profilok</a:t>
              </a:r>
              <a:r>
                <a:rPr lang="en-US" sz="1750">
                  <a:solidFill>
                    <a:srgbClr val="E0D6DE"/>
                  </a:solidFill>
                  <a:latin typeface="Noto Sans TC" pitchFamily="34" charset="0"/>
                  <a:ea typeface="Noto Sans TC" pitchFamily="34" charset="-122"/>
                  <a:cs typeface="Noto Sans TC" pitchFamily="34" charset="-120"/>
                </a:rPr>
                <a:t> </a:t>
              </a:r>
              <a:r>
                <a:rPr lang="en-US" sz="1750" err="1">
                  <a:solidFill>
                    <a:srgbClr val="E0D6DE"/>
                  </a:solidFill>
                  <a:latin typeface="Noto Sans TC" pitchFamily="34" charset="0"/>
                  <a:ea typeface="Noto Sans TC" pitchFamily="34" charset="-122"/>
                  <a:cs typeface="Noto Sans TC" pitchFamily="34" charset="-120"/>
                </a:rPr>
                <a:t>létrehozása</a:t>
              </a:r>
              <a:r>
                <a:rPr lang="en-US" sz="1750">
                  <a:solidFill>
                    <a:srgbClr val="E0D6DE"/>
                  </a:solidFill>
                  <a:latin typeface="Noto Sans TC" pitchFamily="34" charset="0"/>
                  <a:ea typeface="Noto Sans TC" pitchFamily="34" charset="-122"/>
                  <a:cs typeface="Noto Sans TC" pitchFamily="34" charset="-120"/>
                </a:rPr>
                <a:t> </a:t>
              </a:r>
              <a:r>
                <a:rPr lang="en-US" sz="1750" err="1">
                  <a:solidFill>
                    <a:srgbClr val="E0D6DE"/>
                  </a:solidFill>
                  <a:latin typeface="Noto Sans TC" pitchFamily="34" charset="0"/>
                  <a:ea typeface="Noto Sans TC" pitchFamily="34" charset="-122"/>
                  <a:cs typeface="Noto Sans TC" pitchFamily="34" charset="-120"/>
                </a:rPr>
                <a:t>és</a:t>
              </a:r>
              <a:r>
                <a:rPr lang="en-US" sz="1750">
                  <a:solidFill>
                    <a:srgbClr val="E0D6DE"/>
                  </a:solidFill>
                  <a:latin typeface="Noto Sans TC" pitchFamily="34" charset="0"/>
                  <a:ea typeface="Noto Sans TC" pitchFamily="34" charset="-122"/>
                  <a:cs typeface="Noto Sans TC" pitchFamily="34" charset="-120"/>
                </a:rPr>
                <a:t> </a:t>
              </a:r>
              <a:r>
                <a:rPr lang="en-US" sz="1750" err="1">
                  <a:solidFill>
                    <a:srgbClr val="E0D6DE"/>
                  </a:solidFill>
                  <a:latin typeface="Noto Sans TC" pitchFamily="34" charset="0"/>
                  <a:ea typeface="Noto Sans TC" pitchFamily="34" charset="-122"/>
                  <a:cs typeface="Noto Sans TC" pitchFamily="34" charset="-120"/>
                </a:rPr>
                <a:t>kezelése</a:t>
              </a:r>
              <a:r>
                <a:rPr lang="en-US" sz="1750">
                  <a:solidFill>
                    <a:srgbClr val="E0D6DE"/>
                  </a:solidFill>
                  <a:latin typeface="Noto Sans TC" pitchFamily="34" charset="0"/>
                  <a:ea typeface="Noto Sans TC" pitchFamily="34" charset="-122"/>
                  <a:cs typeface="Noto Sans TC" pitchFamily="34" charset="-120"/>
                </a:rPr>
                <a:t>, </a:t>
              </a:r>
              <a:r>
                <a:rPr lang="en-US" sz="1750" err="1">
                  <a:solidFill>
                    <a:srgbClr val="E0D6DE"/>
                  </a:solidFill>
                  <a:latin typeface="Noto Sans TC" pitchFamily="34" charset="0"/>
                  <a:ea typeface="Noto Sans TC" pitchFamily="34" charset="-122"/>
                  <a:cs typeface="Noto Sans TC" pitchFamily="34" charset="-120"/>
                </a:rPr>
                <a:t>keresési</a:t>
              </a:r>
              <a:r>
                <a:rPr lang="en-US" sz="1750">
                  <a:solidFill>
                    <a:srgbClr val="E0D6DE"/>
                  </a:solidFill>
                  <a:latin typeface="Noto Sans TC" pitchFamily="34" charset="0"/>
                  <a:ea typeface="Noto Sans TC" pitchFamily="34" charset="-122"/>
                  <a:cs typeface="Noto Sans TC" pitchFamily="34" charset="-120"/>
                </a:rPr>
                <a:t> </a:t>
              </a:r>
              <a:r>
                <a:rPr lang="en-US" sz="1750" err="1">
                  <a:solidFill>
                    <a:srgbClr val="E0D6DE"/>
                  </a:solidFill>
                  <a:latin typeface="Noto Sans TC" pitchFamily="34" charset="0"/>
                  <a:ea typeface="Noto Sans TC" pitchFamily="34" charset="-122"/>
                  <a:cs typeface="Noto Sans TC" pitchFamily="34" charset="-120"/>
                </a:rPr>
                <a:t>és</a:t>
              </a:r>
              <a:r>
                <a:rPr lang="en-US" sz="1750">
                  <a:solidFill>
                    <a:srgbClr val="E0D6DE"/>
                  </a:solidFill>
                  <a:latin typeface="Noto Sans TC" pitchFamily="34" charset="0"/>
                  <a:ea typeface="Noto Sans TC" pitchFamily="34" charset="-122"/>
                  <a:cs typeface="Noto Sans TC" pitchFamily="34" charset="-120"/>
                </a:rPr>
                <a:t> </a:t>
              </a:r>
              <a:r>
                <a:rPr lang="en-US" sz="1750" err="1">
                  <a:solidFill>
                    <a:srgbClr val="E0D6DE"/>
                  </a:solidFill>
                  <a:latin typeface="Noto Sans TC" pitchFamily="34" charset="0"/>
                  <a:ea typeface="Noto Sans TC" pitchFamily="34" charset="-122"/>
                  <a:cs typeface="Noto Sans TC" pitchFamily="34" charset="-120"/>
                </a:rPr>
                <a:t>szűrési</a:t>
              </a:r>
              <a:r>
                <a:rPr lang="en-US" sz="1750">
                  <a:solidFill>
                    <a:srgbClr val="E0D6DE"/>
                  </a:solidFill>
                  <a:latin typeface="Noto Sans TC" pitchFamily="34" charset="0"/>
                  <a:ea typeface="Noto Sans TC" pitchFamily="34" charset="-122"/>
                  <a:cs typeface="Noto Sans TC" pitchFamily="34" charset="-120"/>
                </a:rPr>
                <a:t> </a:t>
              </a:r>
              <a:r>
                <a:rPr lang="en-US" sz="1750" err="1">
                  <a:solidFill>
                    <a:srgbClr val="E0D6DE"/>
                  </a:solidFill>
                  <a:latin typeface="Noto Sans TC" pitchFamily="34" charset="0"/>
                  <a:ea typeface="Noto Sans TC" pitchFamily="34" charset="-122"/>
                  <a:cs typeface="Noto Sans TC" pitchFamily="34" charset="-120"/>
                </a:rPr>
                <a:t>funkciók</a:t>
              </a:r>
              <a:r>
                <a:rPr lang="en-US" sz="1750">
                  <a:solidFill>
                    <a:srgbClr val="E0D6DE"/>
                  </a:solidFill>
                  <a:latin typeface="Noto Sans TC" pitchFamily="34" charset="0"/>
                  <a:ea typeface="Noto Sans TC" pitchFamily="34" charset="-122"/>
                  <a:cs typeface="Noto Sans TC" pitchFamily="34" charset="-120"/>
                </a:rPr>
                <a:t> (</a:t>
              </a:r>
              <a:r>
                <a:rPr lang="en-US" sz="1750" err="1">
                  <a:solidFill>
                    <a:srgbClr val="E0D6DE"/>
                  </a:solidFill>
                  <a:latin typeface="Noto Sans TC" pitchFamily="34" charset="0"/>
                  <a:ea typeface="Noto Sans TC" pitchFamily="34" charset="-122"/>
                  <a:cs typeface="Noto Sans TC" pitchFamily="34" charset="-120"/>
                </a:rPr>
                <a:t>helyszín</a:t>
              </a:r>
              <a:r>
                <a:rPr lang="en-US" sz="1750">
                  <a:solidFill>
                    <a:srgbClr val="E0D6DE"/>
                  </a:solidFill>
                  <a:latin typeface="Noto Sans TC" pitchFamily="34" charset="0"/>
                  <a:ea typeface="Noto Sans TC" pitchFamily="34" charset="-122"/>
                  <a:cs typeface="Noto Sans TC" pitchFamily="34" charset="-120"/>
                </a:rPr>
                <a:t>, </a:t>
              </a:r>
              <a:r>
                <a:rPr lang="en-US" sz="1750" err="1">
                  <a:solidFill>
                    <a:srgbClr val="E0D6DE"/>
                  </a:solidFill>
                  <a:latin typeface="Noto Sans TC" pitchFamily="34" charset="0"/>
                  <a:ea typeface="Noto Sans TC" pitchFamily="34" charset="-122"/>
                  <a:cs typeface="Noto Sans TC" pitchFamily="34" charset="-120"/>
                </a:rPr>
                <a:t>szakterület</a:t>
              </a:r>
              <a:r>
                <a:rPr lang="en-US" sz="1750">
                  <a:solidFill>
                    <a:srgbClr val="E0D6DE"/>
                  </a:solidFill>
                  <a:latin typeface="Noto Sans TC" pitchFamily="34" charset="0"/>
                  <a:ea typeface="Noto Sans TC" pitchFamily="34" charset="-122"/>
                  <a:cs typeface="Noto Sans TC" pitchFamily="34" charset="-120"/>
                </a:rPr>
                <a:t>, </a:t>
              </a:r>
              <a:r>
                <a:rPr lang="en-US" sz="1750" err="1">
                  <a:solidFill>
                    <a:srgbClr val="E0D6DE"/>
                  </a:solidFill>
                  <a:latin typeface="Noto Sans TC" pitchFamily="34" charset="0"/>
                  <a:ea typeface="Noto Sans TC" pitchFamily="34" charset="-122"/>
                  <a:cs typeface="Noto Sans TC" pitchFamily="34" charset="-120"/>
                </a:rPr>
                <a:t>ár</a:t>
              </a:r>
              <a:r>
                <a:rPr lang="en-US" sz="1750">
                  <a:solidFill>
                    <a:srgbClr val="E0D6DE"/>
                  </a:solidFill>
                  <a:latin typeface="Noto Sans TC" pitchFamily="34" charset="0"/>
                  <a:ea typeface="Noto Sans TC" pitchFamily="34" charset="-122"/>
                  <a:cs typeface="Noto Sans TC" pitchFamily="34" charset="-120"/>
                </a:rPr>
                <a:t>).</a:t>
              </a:r>
              <a:endParaRPr lang="en-US" sz="1750"/>
            </a:p>
          </p:txBody>
        </p:sp>
      </p:grpSp>
      <p:sp>
        <p:nvSpPr>
          <p:cNvPr id="13" name="Shape 10">
            <a:extLst>
              <a:ext uri="{FF2B5EF4-FFF2-40B4-BE49-F238E27FC236}">
                <a16:creationId xmlns:a16="http://schemas.microsoft.com/office/drawing/2014/main" id="{FAC98789-614B-939D-437D-653EC0806DC4}"/>
              </a:ext>
            </a:extLst>
          </p:cNvPr>
          <p:cNvSpPr/>
          <p:nvPr/>
        </p:nvSpPr>
        <p:spPr>
          <a:xfrm>
            <a:off x="796100" y="3802142"/>
            <a:ext cx="6408896" cy="2030373"/>
          </a:xfrm>
          <a:prstGeom prst="roundRect">
            <a:avLst>
              <a:gd name="adj" fmla="val 1674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Text 11">
            <a:extLst>
              <a:ext uri="{FF2B5EF4-FFF2-40B4-BE49-F238E27FC236}">
                <a16:creationId xmlns:a16="http://schemas.microsoft.com/office/drawing/2014/main" id="{7049D1DE-6EE8-972A-1EFD-5A21B28267D2}"/>
              </a:ext>
            </a:extLst>
          </p:cNvPr>
          <p:cNvSpPr/>
          <p:nvPr/>
        </p:nvSpPr>
        <p:spPr>
          <a:xfrm>
            <a:off x="1022675" y="4028718"/>
            <a:ext cx="3458258" cy="2938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750"/>
              </a:lnSpc>
            </a:pPr>
            <a:r>
              <a:rPr lang="en-US" sz="2200" err="1">
                <a:solidFill>
                  <a:srgbClr val="E0D6DE"/>
                </a:solidFill>
                <a:latin typeface="Sora Medium"/>
                <a:ea typeface="Sora Medium" pitchFamily="34" charset="-122"/>
                <a:cs typeface="Sora Medium"/>
              </a:rPr>
              <a:t>Közösségi</a:t>
            </a:r>
            <a:r>
              <a:rPr lang="en-US" sz="2200">
                <a:solidFill>
                  <a:srgbClr val="E0D6DE"/>
                </a:solidFill>
                <a:latin typeface="Sora Medium"/>
                <a:ea typeface="Sora Medium" pitchFamily="34" charset="-122"/>
                <a:cs typeface="Sora Medium"/>
              </a:rPr>
              <a:t> </a:t>
            </a:r>
            <a:r>
              <a:rPr lang="en-US" sz="2200" err="1">
                <a:solidFill>
                  <a:srgbClr val="E0D6DE"/>
                </a:solidFill>
                <a:latin typeface="Sora Medium"/>
                <a:ea typeface="Sora Medium" pitchFamily="34" charset="-122"/>
                <a:cs typeface="Sora Medium"/>
              </a:rPr>
              <a:t>oldal</a:t>
            </a:r>
            <a:r>
              <a:rPr lang="en-US" sz="2200">
                <a:solidFill>
                  <a:srgbClr val="E0D6DE"/>
                </a:solidFill>
                <a:latin typeface="Sora Medium"/>
                <a:ea typeface="Sora Medium" pitchFamily="34" charset="-122"/>
                <a:cs typeface="Sora Medium"/>
              </a:rPr>
              <a:t> (Chen)</a:t>
            </a:r>
            <a:endParaRPr lang="en-US" sz="2200" err="1"/>
          </a:p>
        </p:txBody>
      </p:sp>
      <p:sp>
        <p:nvSpPr>
          <p:cNvPr id="18" name="Text 12">
            <a:extLst>
              <a:ext uri="{FF2B5EF4-FFF2-40B4-BE49-F238E27FC236}">
                <a16:creationId xmlns:a16="http://schemas.microsoft.com/office/drawing/2014/main" id="{A5746AA0-5041-0BD3-37F0-45462187C6D0}"/>
              </a:ext>
            </a:extLst>
          </p:cNvPr>
          <p:cNvSpPr/>
          <p:nvPr/>
        </p:nvSpPr>
        <p:spPr>
          <a:xfrm>
            <a:off x="1022675" y="4518660"/>
            <a:ext cx="5955744" cy="7248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850"/>
              </a:lnSpc>
              <a:buNone/>
            </a:pPr>
            <a:r>
              <a:rPr lang="en-US" sz="175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Felület</a:t>
            </a:r>
            <a:r>
              <a:rPr lang="en-US" sz="175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, </a:t>
            </a:r>
            <a:r>
              <a:rPr lang="en-US" sz="175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ahol</a:t>
            </a:r>
            <a:r>
              <a:rPr lang="en-US" sz="175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</a:t>
            </a:r>
            <a:r>
              <a:rPr lang="en-US" sz="175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az</a:t>
            </a:r>
            <a:r>
              <a:rPr lang="en-US" sz="175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</a:t>
            </a:r>
            <a:r>
              <a:rPr lang="en-US" sz="175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edzők</a:t>
            </a:r>
            <a:r>
              <a:rPr lang="en-US" sz="175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</a:t>
            </a:r>
            <a:r>
              <a:rPr lang="en-US" sz="175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és</a:t>
            </a:r>
            <a:r>
              <a:rPr lang="en-US" sz="175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</a:t>
            </a:r>
            <a:r>
              <a:rPr lang="en-US" sz="175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felhasználók</a:t>
            </a:r>
            <a:r>
              <a:rPr lang="en-US" sz="175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</a:t>
            </a:r>
            <a:r>
              <a:rPr lang="en-US" sz="175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ismerkedhetnek</a:t>
            </a:r>
            <a:r>
              <a:rPr lang="en-US" sz="175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meg </a:t>
            </a:r>
            <a:r>
              <a:rPr lang="en-US" sz="175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egymással</a:t>
            </a:r>
            <a:r>
              <a:rPr lang="en-US" sz="175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, </a:t>
            </a:r>
            <a:r>
              <a:rPr lang="en-US" sz="175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posztokat</a:t>
            </a:r>
            <a:r>
              <a:rPr lang="en-US" sz="175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</a:t>
            </a:r>
            <a:r>
              <a:rPr lang="en-US" sz="175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oszthatnak</a:t>
            </a:r>
            <a:r>
              <a:rPr lang="en-US" sz="175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meg.</a:t>
            </a:r>
            <a:endParaRPr lang="en-US" sz="175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244D9DE-EBF1-EF67-2760-957473AE3C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9472" y="785920"/>
            <a:ext cx="4620768" cy="223206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FD653E69-4144-54F7-8445-904881EB2E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29472" y="3188366"/>
            <a:ext cx="4620768" cy="2267395"/>
          </a:xfrm>
          <a:prstGeom prst="rect">
            <a:avLst/>
          </a:prstGeom>
        </p:spPr>
      </p:pic>
      <p:sp>
        <p:nvSpPr>
          <p:cNvPr id="3" name="Shape 1">
            <a:extLst>
              <a:ext uri="{FF2B5EF4-FFF2-40B4-BE49-F238E27FC236}">
                <a16:creationId xmlns:a16="http://schemas.microsoft.com/office/drawing/2014/main" id="{9ED09321-C5AE-8EEA-FDFB-32ACE1DC19D2}"/>
              </a:ext>
            </a:extLst>
          </p:cNvPr>
          <p:cNvSpPr/>
          <p:nvPr/>
        </p:nvSpPr>
        <p:spPr>
          <a:xfrm>
            <a:off x="796100" y="6062905"/>
            <a:ext cx="6408896" cy="1667947"/>
          </a:xfrm>
          <a:prstGeom prst="roundRect">
            <a:avLst>
              <a:gd name="adj" fmla="val 2038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hu-HU"/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6B242BD4-5CAF-745F-B033-DB43C7139868}"/>
              </a:ext>
            </a:extLst>
          </p:cNvPr>
          <p:cNvSpPr/>
          <p:nvPr/>
        </p:nvSpPr>
        <p:spPr>
          <a:xfrm>
            <a:off x="963432" y="6243186"/>
            <a:ext cx="2989026" cy="3058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200">
                <a:solidFill>
                  <a:srgbClr val="E0D6DE"/>
                </a:solidFill>
                <a:latin typeface="Sora Medium"/>
                <a:ea typeface="Sora Medium" pitchFamily="34" charset="-122"/>
                <a:cs typeface="Sora Medium"/>
              </a:rPr>
              <a:t>Landing </a:t>
            </a:r>
            <a:r>
              <a:rPr lang="en-US" sz="2200" err="1">
                <a:solidFill>
                  <a:srgbClr val="E0D6DE"/>
                </a:solidFill>
                <a:latin typeface="Sora Medium"/>
                <a:ea typeface="Sora Medium" pitchFamily="34" charset="-122"/>
                <a:cs typeface="Sora Medium"/>
              </a:rPr>
              <a:t>oldal</a:t>
            </a:r>
            <a:r>
              <a:rPr lang="en-US" sz="2200">
                <a:solidFill>
                  <a:srgbClr val="E0D6DE"/>
                </a:solidFill>
                <a:latin typeface="Sora Medium"/>
                <a:ea typeface="Sora Medium" pitchFamily="34" charset="-122"/>
                <a:cs typeface="Sora Medium"/>
              </a:rPr>
              <a:t> (Chen)</a:t>
            </a:r>
            <a:endParaRPr lang="en-US" sz="2200"/>
          </a:p>
        </p:txBody>
      </p:sp>
      <p:sp>
        <p:nvSpPr>
          <p:cNvPr id="5" name="Text 3">
            <a:extLst>
              <a:ext uri="{FF2B5EF4-FFF2-40B4-BE49-F238E27FC236}">
                <a16:creationId xmlns:a16="http://schemas.microsoft.com/office/drawing/2014/main" id="{EA93A51B-AF89-5B21-5F3C-4DC0D474F5B2}"/>
              </a:ext>
            </a:extLst>
          </p:cNvPr>
          <p:cNvSpPr/>
          <p:nvPr/>
        </p:nvSpPr>
        <p:spPr>
          <a:xfrm>
            <a:off x="963432" y="6685003"/>
            <a:ext cx="5955744" cy="7248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Bemutatja</a:t>
            </a:r>
            <a:r>
              <a:rPr lang="en-US" sz="175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a </a:t>
            </a:r>
            <a:r>
              <a:rPr lang="en-US" sz="175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platformot</a:t>
            </a:r>
            <a:r>
              <a:rPr lang="en-US" sz="175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, </a:t>
            </a:r>
            <a:r>
              <a:rPr lang="en-US" sz="175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kiemeli</a:t>
            </a:r>
            <a:r>
              <a:rPr lang="en-US" sz="175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</a:t>
            </a:r>
            <a:r>
              <a:rPr lang="en-US" sz="175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előnyeit</a:t>
            </a:r>
            <a:r>
              <a:rPr lang="en-US" sz="175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, </a:t>
            </a:r>
            <a:r>
              <a:rPr lang="en-US" sz="175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és</a:t>
            </a:r>
            <a:r>
              <a:rPr lang="en-US" sz="175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</a:t>
            </a:r>
            <a:r>
              <a:rPr lang="en-US" sz="175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gyors</a:t>
            </a:r>
            <a:r>
              <a:rPr lang="en-US" sz="175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</a:t>
            </a:r>
            <a:r>
              <a:rPr lang="en-US" sz="175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keresést</a:t>
            </a:r>
            <a:r>
              <a:rPr lang="en-US" sz="175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</a:t>
            </a:r>
            <a:r>
              <a:rPr lang="en-US" sz="175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kínál</a:t>
            </a:r>
            <a:r>
              <a:rPr lang="en-US" sz="175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</a:t>
            </a:r>
            <a:r>
              <a:rPr lang="en-US" sz="175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az</a:t>
            </a:r>
            <a:r>
              <a:rPr lang="en-US" sz="175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</a:t>
            </a:r>
            <a:r>
              <a:rPr lang="en-US" sz="175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edzők</a:t>
            </a:r>
            <a:r>
              <a:rPr lang="en-US" sz="175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</a:t>
            </a:r>
            <a:r>
              <a:rPr lang="en-US" sz="175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között</a:t>
            </a:r>
            <a:r>
              <a:rPr lang="en-US" sz="175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.</a:t>
            </a:r>
            <a:endParaRPr lang="en-US" sz="1750"/>
          </a:p>
        </p:txBody>
      </p:sp>
      <p:pic>
        <p:nvPicPr>
          <p:cNvPr id="6" name="Picture 23">
            <a:extLst>
              <a:ext uri="{FF2B5EF4-FFF2-40B4-BE49-F238E27FC236}">
                <a16:creationId xmlns:a16="http://schemas.microsoft.com/office/drawing/2014/main" id="{67102F73-014A-324A-CA87-0566AE9F8D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29472" y="5570438"/>
            <a:ext cx="4620768" cy="2406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2864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075" y="624483"/>
            <a:ext cx="5665351" cy="708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550"/>
              </a:lnSpc>
            </a:pPr>
            <a:r>
              <a:rPr lang="en-US" sz="4450">
                <a:solidFill>
                  <a:srgbClr val="97B8FF"/>
                </a:solidFill>
                <a:latin typeface="Sora Medium"/>
                <a:ea typeface="Sora Medium" pitchFamily="34" charset="-122"/>
                <a:cs typeface="Sora Medium"/>
              </a:rPr>
              <a:t>A Program </a:t>
            </a:r>
            <a:r>
              <a:rPr lang="en-US" sz="4450" err="1">
                <a:solidFill>
                  <a:srgbClr val="97B8FF"/>
                </a:solidFill>
                <a:latin typeface="Sora Medium"/>
                <a:ea typeface="Sora Medium" pitchFamily="34" charset="-122"/>
                <a:cs typeface="Sora Medium"/>
              </a:rPr>
              <a:t>Funkciói</a:t>
            </a:r>
            <a:endParaRPr lang="en-US" sz="4450" err="1">
              <a:solidFill>
                <a:srgbClr val="000000"/>
              </a:solidFill>
              <a:ea typeface="Calibri" panose="020F0502020204030204"/>
              <a:cs typeface="Calibri" panose="020F0502020204030204"/>
            </a:endParaRPr>
          </a:p>
        </p:txBody>
      </p:sp>
      <p:sp>
        <p:nvSpPr>
          <p:cNvPr id="9" name="Shape 7"/>
          <p:cNvSpPr/>
          <p:nvPr/>
        </p:nvSpPr>
        <p:spPr>
          <a:xfrm>
            <a:off x="793075" y="3680222"/>
            <a:ext cx="6408896" cy="2030373"/>
          </a:xfrm>
          <a:prstGeom prst="roundRect">
            <a:avLst>
              <a:gd name="adj" fmla="val 1674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hu-HU"/>
          </a:p>
        </p:txBody>
      </p:sp>
      <p:sp>
        <p:nvSpPr>
          <p:cNvPr id="10" name="Text 8"/>
          <p:cNvSpPr/>
          <p:nvPr/>
        </p:nvSpPr>
        <p:spPr>
          <a:xfrm>
            <a:off x="1019651" y="3906798"/>
            <a:ext cx="3650763" cy="3660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200" err="1">
                <a:solidFill>
                  <a:srgbClr val="E0D6DE"/>
                </a:solidFill>
                <a:latin typeface="Sora Medium"/>
                <a:ea typeface="Sora Medium" pitchFamily="34" charset="-122"/>
                <a:cs typeface="Sora Medium"/>
              </a:rPr>
              <a:t>Foglalási</a:t>
            </a:r>
            <a:r>
              <a:rPr lang="en-US" sz="2200">
                <a:solidFill>
                  <a:srgbClr val="E0D6DE"/>
                </a:solidFill>
                <a:latin typeface="Sora Medium"/>
                <a:ea typeface="Sora Medium" pitchFamily="34" charset="-122"/>
                <a:cs typeface="Sora Medium"/>
              </a:rPr>
              <a:t> </a:t>
            </a:r>
            <a:r>
              <a:rPr lang="en-US" sz="2200" err="1">
                <a:solidFill>
                  <a:srgbClr val="E0D6DE"/>
                </a:solidFill>
                <a:latin typeface="Sora Medium"/>
                <a:ea typeface="Sora Medium" pitchFamily="34" charset="-122"/>
                <a:cs typeface="Sora Medium"/>
              </a:rPr>
              <a:t>rendszer</a:t>
            </a:r>
            <a:r>
              <a:rPr lang="en-US" sz="2200">
                <a:solidFill>
                  <a:srgbClr val="E0D6DE"/>
                </a:solidFill>
                <a:latin typeface="Sora Medium"/>
                <a:ea typeface="Sora Medium" pitchFamily="34" charset="-122"/>
                <a:cs typeface="Sora Medium"/>
              </a:rPr>
              <a:t> (Dávid)</a:t>
            </a:r>
            <a:endParaRPr lang="en-US" sz="2200"/>
          </a:p>
        </p:txBody>
      </p:sp>
      <p:sp>
        <p:nvSpPr>
          <p:cNvPr id="11" name="Text 9"/>
          <p:cNvSpPr/>
          <p:nvPr/>
        </p:nvSpPr>
        <p:spPr>
          <a:xfrm>
            <a:off x="1019651" y="4396740"/>
            <a:ext cx="5955744" cy="10872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Naptár alapú időpontfoglalás beépített visszaigazolással, az edzők és ügyfelek számára is átlátható módon.</a:t>
            </a:r>
            <a:endParaRPr lang="en-US" sz="1750"/>
          </a:p>
        </p:txBody>
      </p:sp>
      <p:sp>
        <p:nvSpPr>
          <p:cNvPr id="15" name="Shape 13"/>
          <p:cNvSpPr/>
          <p:nvPr/>
        </p:nvSpPr>
        <p:spPr>
          <a:xfrm>
            <a:off x="793075" y="5937171"/>
            <a:ext cx="6408896" cy="1667947"/>
          </a:xfrm>
          <a:prstGeom prst="roundRect">
            <a:avLst>
              <a:gd name="adj" fmla="val 2038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hu-HU"/>
          </a:p>
        </p:txBody>
      </p:sp>
      <p:sp>
        <p:nvSpPr>
          <p:cNvPr id="16" name="Text 14"/>
          <p:cNvSpPr/>
          <p:nvPr/>
        </p:nvSpPr>
        <p:spPr>
          <a:xfrm>
            <a:off x="1019651" y="6163747"/>
            <a:ext cx="4192183" cy="269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200" err="1">
                <a:solidFill>
                  <a:srgbClr val="E0D6DE"/>
                </a:solidFill>
                <a:latin typeface="Sora Medium"/>
                <a:ea typeface="Sora Medium" pitchFamily="34" charset="-122"/>
                <a:cs typeface="Sora Medium"/>
              </a:rPr>
              <a:t>Üzenetküldő</a:t>
            </a:r>
            <a:r>
              <a:rPr lang="en-US" sz="2200">
                <a:solidFill>
                  <a:srgbClr val="E0D6DE"/>
                </a:solidFill>
                <a:latin typeface="Sora Medium"/>
                <a:ea typeface="Sora Medium" pitchFamily="34" charset="-122"/>
                <a:cs typeface="Sora Medium"/>
              </a:rPr>
              <a:t> </a:t>
            </a:r>
            <a:r>
              <a:rPr lang="en-US" sz="2200" err="1">
                <a:solidFill>
                  <a:srgbClr val="E0D6DE"/>
                </a:solidFill>
                <a:latin typeface="Sora Medium"/>
                <a:ea typeface="Sora Medium" pitchFamily="34" charset="-122"/>
                <a:cs typeface="Sora Medium"/>
              </a:rPr>
              <a:t>portál</a:t>
            </a:r>
            <a:r>
              <a:rPr lang="en-US" sz="2200">
                <a:solidFill>
                  <a:srgbClr val="E0D6DE"/>
                </a:solidFill>
                <a:latin typeface="Sora Medium"/>
                <a:ea typeface="Sora Medium" pitchFamily="34" charset="-122"/>
                <a:cs typeface="Sora Medium"/>
              </a:rPr>
              <a:t> (Dávid</a:t>
            </a:r>
            <a:r>
              <a:rPr lang="en-US" sz="2200">
                <a:solidFill>
                  <a:srgbClr val="E0D6DE"/>
                </a:solidFill>
                <a:latin typeface="Sora Medium"/>
                <a:ea typeface="Calibri"/>
                <a:cs typeface="Sora Medium"/>
              </a:rPr>
              <a:t>)</a:t>
            </a:r>
          </a:p>
        </p:txBody>
      </p:sp>
      <p:sp>
        <p:nvSpPr>
          <p:cNvPr id="17" name="Text 15"/>
          <p:cNvSpPr/>
          <p:nvPr/>
        </p:nvSpPr>
        <p:spPr>
          <a:xfrm>
            <a:off x="1019651" y="6653689"/>
            <a:ext cx="5955744" cy="7248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Privát beszélgetések edzők és klienseik között, hatékony kommunikáció biztosítása.</a:t>
            </a:r>
            <a:endParaRPr lang="en-US" sz="175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F801E8A8-33DF-FD1F-9039-E73DDDB1F1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7824" y="5399198"/>
            <a:ext cx="5096256" cy="245430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1D8B05B8-9604-4B3F-6B7F-CEF45700D3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7824" y="2974943"/>
            <a:ext cx="5096256" cy="2267521"/>
          </a:xfrm>
          <a:prstGeom prst="rect">
            <a:avLst/>
          </a:prstGeom>
        </p:spPr>
      </p:pic>
      <p:sp>
        <p:nvSpPr>
          <p:cNvPr id="6" name="Shape 16">
            <a:extLst>
              <a:ext uri="{FF2B5EF4-FFF2-40B4-BE49-F238E27FC236}">
                <a16:creationId xmlns:a16="http://schemas.microsoft.com/office/drawing/2014/main" id="{1936C785-5200-B19B-EDEC-1EF4ABD7386A}"/>
              </a:ext>
            </a:extLst>
          </p:cNvPr>
          <p:cNvSpPr/>
          <p:nvPr/>
        </p:nvSpPr>
        <p:spPr>
          <a:xfrm>
            <a:off x="793075" y="1672411"/>
            <a:ext cx="6408896" cy="1667947"/>
          </a:xfrm>
          <a:prstGeom prst="roundRect">
            <a:avLst>
              <a:gd name="adj" fmla="val 2038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17">
            <a:extLst>
              <a:ext uri="{FF2B5EF4-FFF2-40B4-BE49-F238E27FC236}">
                <a16:creationId xmlns:a16="http://schemas.microsoft.com/office/drawing/2014/main" id="{779925DF-B3BA-0B9E-D5CB-C0C6A19C0C78}"/>
              </a:ext>
            </a:extLst>
          </p:cNvPr>
          <p:cNvSpPr/>
          <p:nvPr/>
        </p:nvSpPr>
        <p:spPr>
          <a:xfrm>
            <a:off x="1019650" y="1898987"/>
            <a:ext cx="3458258" cy="3419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750"/>
              </a:lnSpc>
            </a:pPr>
            <a:r>
              <a:rPr lang="en-US" sz="2200" err="1">
                <a:solidFill>
                  <a:srgbClr val="E0D6DE"/>
                </a:solidFill>
                <a:latin typeface="Sora Medium"/>
                <a:ea typeface="Sora Medium" pitchFamily="34" charset="-122"/>
                <a:cs typeface="Sora Medium"/>
              </a:rPr>
              <a:t>Felhasználói</a:t>
            </a:r>
            <a:r>
              <a:rPr lang="en-US" sz="2200">
                <a:solidFill>
                  <a:srgbClr val="E0D6DE"/>
                </a:solidFill>
                <a:latin typeface="Sora Medium"/>
                <a:ea typeface="Sora Medium" pitchFamily="34" charset="-122"/>
                <a:cs typeface="Sora Medium"/>
              </a:rPr>
              <a:t> </a:t>
            </a:r>
            <a:r>
              <a:rPr lang="en-US" sz="2200" err="1">
                <a:solidFill>
                  <a:srgbClr val="E0D6DE"/>
                </a:solidFill>
                <a:latin typeface="Sora Medium"/>
                <a:ea typeface="Sora Medium" pitchFamily="34" charset="-122"/>
                <a:cs typeface="Sora Medium"/>
              </a:rPr>
              <a:t>fiók</a:t>
            </a:r>
            <a:r>
              <a:rPr lang="en-US" sz="2200">
                <a:solidFill>
                  <a:srgbClr val="E0D6DE"/>
                </a:solidFill>
                <a:latin typeface="Sora Medium"/>
                <a:ea typeface="Sora Medium" pitchFamily="34" charset="-122"/>
                <a:cs typeface="Sora Medium"/>
              </a:rPr>
              <a:t> (Dávid)</a:t>
            </a:r>
            <a:endParaRPr lang="en-US" sz="2200" err="1"/>
          </a:p>
        </p:txBody>
      </p:sp>
      <p:sp>
        <p:nvSpPr>
          <p:cNvPr id="8" name="Text 18">
            <a:extLst>
              <a:ext uri="{FF2B5EF4-FFF2-40B4-BE49-F238E27FC236}">
                <a16:creationId xmlns:a16="http://schemas.microsoft.com/office/drawing/2014/main" id="{301DD3FE-49E1-8488-CBC4-3045C90D6F20}"/>
              </a:ext>
            </a:extLst>
          </p:cNvPr>
          <p:cNvSpPr/>
          <p:nvPr/>
        </p:nvSpPr>
        <p:spPr>
          <a:xfrm>
            <a:off x="1019650" y="2388929"/>
            <a:ext cx="5955744" cy="7248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850"/>
              </a:lnSpc>
              <a:buNone/>
            </a:pPr>
            <a:r>
              <a:rPr lang="en-US" sz="175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Edzők</a:t>
            </a:r>
            <a:r>
              <a:rPr lang="en-US" sz="175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</a:t>
            </a:r>
            <a:r>
              <a:rPr lang="en-US" sz="175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és</a:t>
            </a:r>
            <a:r>
              <a:rPr lang="en-US" sz="175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</a:t>
            </a:r>
            <a:r>
              <a:rPr lang="en-US" sz="175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ügyfelek</a:t>
            </a:r>
            <a:r>
              <a:rPr lang="en-US" sz="175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</a:t>
            </a:r>
            <a:r>
              <a:rPr lang="en-US" sz="175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számára</a:t>
            </a:r>
            <a:r>
              <a:rPr lang="en-US" sz="175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</a:t>
            </a:r>
            <a:r>
              <a:rPr lang="en-US" sz="175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külön</a:t>
            </a:r>
            <a:r>
              <a:rPr lang="en-US" sz="175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</a:t>
            </a:r>
            <a:r>
              <a:rPr lang="en-US" sz="175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kezelőfelület</a:t>
            </a:r>
            <a:r>
              <a:rPr lang="en-US" sz="175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a </a:t>
            </a:r>
            <a:r>
              <a:rPr lang="en-US" sz="175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személyes</a:t>
            </a:r>
            <a:r>
              <a:rPr lang="en-US" sz="175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</a:t>
            </a:r>
            <a:r>
              <a:rPr lang="en-US" sz="175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adatok</a:t>
            </a:r>
            <a:r>
              <a:rPr lang="en-US" sz="175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</a:t>
            </a:r>
            <a:r>
              <a:rPr lang="en-US" sz="175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és</a:t>
            </a:r>
            <a:r>
              <a:rPr lang="en-US" sz="175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</a:t>
            </a:r>
            <a:r>
              <a:rPr lang="en-US" sz="175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beállítások</a:t>
            </a:r>
            <a:r>
              <a:rPr lang="en-US" sz="175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</a:t>
            </a:r>
            <a:r>
              <a:rPr lang="en-US" sz="175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módosításához</a:t>
            </a:r>
            <a:r>
              <a:rPr lang="en-US" sz="175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.</a:t>
            </a:r>
            <a:endParaRPr lang="en-US" sz="1750"/>
          </a:p>
        </p:txBody>
      </p:sp>
      <p:pic>
        <p:nvPicPr>
          <p:cNvPr id="12" name="Picture 26">
            <a:extLst>
              <a:ext uri="{FF2B5EF4-FFF2-40B4-BE49-F238E27FC236}">
                <a16:creationId xmlns:a16="http://schemas.microsoft.com/office/drawing/2014/main" id="{1574ABD2-DB8C-85AA-D330-EF00B0617C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97824" y="544221"/>
            <a:ext cx="5112926" cy="227398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189702" y="552569"/>
            <a:ext cx="5734050" cy="6280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00"/>
              </a:lnSpc>
              <a:buNone/>
            </a:pPr>
            <a:r>
              <a:rPr lang="en-US" sz="395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Frontend Fájlszerkezet</a:t>
            </a:r>
            <a:endParaRPr lang="en-US" sz="3950"/>
          </a:p>
        </p:txBody>
      </p:sp>
      <p:sp>
        <p:nvSpPr>
          <p:cNvPr id="4" name="Shape 1"/>
          <p:cNvSpPr/>
          <p:nvPr/>
        </p:nvSpPr>
        <p:spPr>
          <a:xfrm>
            <a:off x="6415683" y="1481971"/>
            <a:ext cx="22860" cy="6197560"/>
          </a:xfrm>
          <a:prstGeom prst="roundRect">
            <a:avLst>
              <a:gd name="adj" fmla="val 131872"/>
            </a:avLst>
          </a:prstGeom>
          <a:solidFill>
            <a:srgbClr val="3F3F44"/>
          </a:solidFill>
          <a:ln/>
        </p:spPr>
        <p:txBody>
          <a:bodyPr/>
          <a:lstStyle/>
          <a:p>
            <a:endParaRPr lang="hu-HU"/>
          </a:p>
        </p:txBody>
      </p:sp>
      <p:sp>
        <p:nvSpPr>
          <p:cNvPr id="5" name="Shape 2"/>
          <p:cNvSpPr/>
          <p:nvPr/>
        </p:nvSpPr>
        <p:spPr>
          <a:xfrm>
            <a:off x="6618863" y="1922502"/>
            <a:ext cx="602813" cy="22860"/>
          </a:xfrm>
          <a:prstGeom prst="roundRect">
            <a:avLst>
              <a:gd name="adj" fmla="val 131872"/>
            </a:avLst>
          </a:prstGeom>
          <a:solidFill>
            <a:srgbClr val="3F3F44"/>
          </a:solidFill>
          <a:ln/>
        </p:spPr>
        <p:txBody>
          <a:bodyPr/>
          <a:lstStyle/>
          <a:p>
            <a:endParaRPr lang="hu-HU"/>
          </a:p>
        </p:txBody>
      </p:sp>
      <p:sp>
        <p:nvSpPr>
          <p:cNvPr id="6" name="Shape 3"/>
          <p:cNvSpPr/>
          <p:nvPr/>
        </p:nvSpPr>
        <p:spPr>
          <a:xfrm>
            <a:off x="6189643" y="1707952"/>
            <a:ext cx="452080" cy="452080"/>
          </a:xfrm>
          <a:prstGeom prst="roundRect">
            <a:avLst>
              <a:gd name="adj" fmla="val 6668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hu-HU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4950" y="1745575"/>
            <a:ext cx="301347" cy="376714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420570" y="1682829"/>
            <a:ext cx="2512100" cy="313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src/</a:t>
            </a:r>
            <a:endParaRPr lang="en-US" sz="1950"/>
          </a:p>
        </p:txBody>
      </p:sp>
      <p:sp>
        <p:nvSpPr>
          <p:cNvPr id="9" name="Text 5"/>
          <p:cNvSpPr/>
          <p:nvPr/>
        </p:nvSpPr>
        <p:spPr>
          <a:xfrm>
            <a:off x="7420570" y="2117288"/>
            <a:ext cx="6506528" cy="6429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 forráskód fő mappája, amely tartalmazza az összes komponenst, stílusokat és logikát.</a:t>
            </a:r>
            <a:endParaRPr lang="en-US" sz="1550"/>
          </a:p>
        </p:txBody>
      </p:sp>
      <p:sp>
        <p:nvSpPr>
          <p:cNvPr id="10" name="Shape 6"/>
          <p:cNvSpPr/>
          <p:nvPr/>
        </p:nvSpPr>
        <p:spPr>
          <a:xfrm>
            <a:off x="6618863" y="3602474"/>
            <a:ext cx="602813" cy="22860"/>
          </a:xfrm>
          <a:prstGeom prst="roundRect">
            <a:avLst>
              <a:gd name="adj" fmla="val 131872"/>
            </a:avLst>
          </a:prstGeom>
          <a:solidFill>
            <a:srgbClr val="3F3F44"/>
          </a:solidFill>
          <a:ln/>
        </p:spPr>
        <p:txBody>
          <a:bodyPr/>
          <a:lstStyle/>
          <a:p>
            <a:endParaRPr lang="hu-HU"/>
          </a:p>
        </p:txBody>
      </p:sp>
      <p:sp>
        <p:nvSpPr>
          <p:cNvPr id="11" name="Shape 7"/>
          <p:cNvSpPr/>
          <p:nvPr/>
        </p:nvSpPr>
        <p:spPr>
          <a:xfrm>
            <a:off x="6189643" y="3387923"/>
            <a:ext cx="452080" cy="452080"/>
          </a:xfrm>
          <a:prstGeom prst="roundRect">
            <a:avLst>
              <a:gd name="adj" fmla="val 6668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hu-HU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4950" y="3425547"/>
            <a:ext cx="301347" cy="376714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7420570" y="3362801"/>
            <a:ext cx="2512100" cy="313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src/components/</a:t>
            </a:r>
            <a:endParaRPr lang="en-US" sz="1950"/>
          </a:p>
        </p:txBody>
      </p:sp>
      <p:sp>
        <p:nvSpPr>
          <p:cNvPr id="14" name="Text 9"/>
          <p:cNvSpPr/>
          <p:nvPr/>
        </p:nvSpPr>
        <p:spPr>
          <a:xfrm>
            <a:off x="7420570" y="3797260"/>
            <a:ext cx="6506528" cy="6429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Újrafelhasználható React komponensek, mint a CoachCard, BookingForm, Navigation.</a:t>
            </a:r>
            <a:endParaRPr lang="en-US" sz="1550"/>
          </a:p>
        </p:txBody>
      </p:sp>
      <p:sp>
        <p:nvSpPr>
          <p:cNvPr id="15" name="Shape 10"/>
          <p:cNvSpPr/>
          <p:nvPr/>
        </p:nvSpPr>
        <p:spPr>
          <a:xfrm>
            <a:off x="6618863" y="5282446"/>
            <a:ext cx="602813" cy="22860"/>
          </a:xfrm>
          <a:prstGeom prst="roundRect">
            <a:avLst>
              <a:gd name="adj" fmla="val 131872"/>
            </a:avLst>
          </a:prstGeom>
          <a:solidFill>
            <a:srgbClr val="3F3F44"/>
          </a:solidFill>
          <a:ln/>
        </p:spPr>
        <p:txBody>
          <a:bodyPr/>
          <a:lstStyle/>
          <a:p>
            <a:endParaRPr lang="hu-HU"/>
          </a:p>
        </p:txBody>
      </p:sp>
      <p:sp>
        <p:nvSpPr>
          <p:cNvPr id="16" name="Shape 11"/>
          <p:cNvSpPr/>
          <p:nvPr/>
        </p:nvSpPr>
        <p:spPr>
          <a:xfrm>
            <a:off x="6189643" y="5067895"/>
            <a:ext cx="452080" cy="452080"/>
          </a:xfrm>
          <a:prstGeom prst="roundRect">
            <a:avLst>
              <a:gd name="adj" fmla="val 6668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hu-HU"/>
          </a:p>
        </p:txBody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4950" y="5105519"/>
            <a:ext cx="301347" cy="376714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7420570" y="5042773"/>
            <a:ext cx="2512100" cy="313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src/pages/</a:t>
            </a:r>
            <a:endParaRPr lang="en-US" sz="1950"/>
          </a:p>
        </p:txBody>
      </p:sp>
      <p:sp>
        <p:nvSpPr>
          <p:cNvPr id="19" name="Text 13"/>
          <p:cNvSpPr/>
          <p:nvPr/>
        </p:nvSpPr>
        <p:spPr>
          <a:xfrm>
            <a:off x="7420570" y="5477232"/>
            <a:ext cx="6506528" cy="6429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Az alkalmazás különböző oldalai, mint a Home, CoachProfile, Booking, Community.</a:t>
            </a:r>
            <a:endParaRPr lang="en-US" sz="1550"/>
          </a:p>
        </p:txBody>
      </p:sp>
      <p:sp>
        <p:nvSpPr>
          <p:cNvPr id="20" name="Shape 14"/>
          <p:cNvSpPr/>
          <p:nvPr/>
        </p:nvSpPr>
        <p:spPr>
          <a:xfrm>
            <a:off x="6618863" y="6962418"/>
            <a:ext cx="602813" cy="22860"/>
          </a:xfrm>
          <a:prstGeom prst="roundRect">
            <a:avLst>
              <a:gd name="adj" fmla="val 131872"/>
            </a:avLst>
          </a:prstGeom>
          <a:solidFill>
            <a:srgbClr val="3F3F44"/>
          </a:solidFill>
          <a:ln/>
        </p:spPr>
        <p:txBody>
          <a:bodyPr/>
          <a:lstStyle/>
          <a:p>
            <a:endParaRPr lang="hu-HU"/>
          </a:p>
        </p:txBody>
      </p:sp>
      <p:sp>
        <p:nvSpPr>
          <p:cNvPr id="21" name="Shape 15"/>
          <p:cNvSpPr/>
          <p:nvPr/>
        </p:nvSpPr>
        <p:spPr>
          <a:xfrm>
            <a:off x="6189643" y="6747867"/>
            <a:ext cx="452080" cy="452080"/>
          </a:xfrm>
          <a:prstGeom prst="roundRect">
            <a:avLst>
              <a:gd name="adj" fmla="val 6668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hu-HU"/>
          </a:p>
        </p:txBody>
      </p:sp>
      <p:pic>
        <p:nvPicPr>
          <p:cNvPr id="22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64950" y="6785491"/>
            <a:ext cx="301347" cy="376714"/>
          </a:xfrm>
          <a:prstGeom prst="rect">
            <a:avLst/>
          </a:prstGeom>
        </p:spPr>
      </p:pic>
      <p:sp>
        <p:nvSpPr>
          <p:cNvPr id="23" name="Text 16"/>
          <p:cNvSpPr/>
          <p:nvPr/>
        </p:nvSpPr>
        <p:spPr>
          <a:xfrm>
            <a:off x="7420570" y="6722745"/>
            <a:ext cx="2512100" cy="313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src/hooks/</a:t>
            </a:r>
            <a:endParaRPr lang="en-US" sz="1950"/>
          </a:p>
        </p:txBody>
      </p:sp>
      <p:sp>
        <p:nvSpPr>
          <p:cNvPr id="24" name="Text 17"/>
          <p:cNvSpPr/>
          <p:nvPr/>
        </p:nvSpPr>
        <p:spPr>
          <a:xfrm>
            <a:off x="7420570" y="7157204"/>
            <a:ext cx="6506528" cy="321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Egyedi React hook-ok a state kezeléshez és adatlekéréshez.</a:t>
            </a:r>
            <a:endParaRPr lang="en-US" sz="155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05197D73-75F6-4E17-7DDF-1499C545B3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8416" y="251460"/>
            <a:ext cx="3531489" cy="773887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8783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Backend </a:t>
            </a:r>
            <a:r>
              <a:rPr lang="en-US" sz="4450" err="1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Felépítés</a:t>
            </a:r>
            <a:endParaRPr lang="en-US" sz="4450"/>
          </a:p>
        </p:txBody>
      </p:sp>
      <p:sp>
        <p:nvSpPr>
          <p:cNvPr id="3" name="Shape 1"/>
          <p:cNvSpPr/>
          <p:nvPr/>
        </p:nvSpPr>
        <p:spPr>
          <a:xfrm>
            <a:off x="793790" y="1950244"/>
            <a:ext cx="2173724" cy="1306949"/>
          </a:xfrm>
          <a:prstGeom prst="roundRect">
            <a:avLst>
              <a:gd name="adj" fmla="val 2603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hu-HU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1167" y="2404348"/>
            <a:ext cx="318968" cy="39862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194328" y="222718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200" err="1">
                <a:solidFill>
                  <a:srgbClr val="E0D6DE"/>
                </a:solidFill>
                <a:latin typeface="Sora Medium" pitchFamily="34" charset="0"/>
                <a:cs typeface="Sora Medium" pitchFamily="34" charset="-120"/>
              </a:rPr>
              <a:t>Supabase</a:t>
            </a:r>
            <a:r>
              <a:rPr lang="en-US" sz="2200">
                <a:solidFill>
                  <a:srgbClr val="E0D6DE"/>
                </a:solidFill>
                <a:latin typeface="Sora Medium" pitchFamily="34" charset="0"/>
                <a:cs typeface="Sora Medium" pitchFamily="34" charset="-120"/>
              </a:rPr>
              <a:t> </a:t>
            </a:r>
            <a:r>
              <a:rPr lang="en-US" sz="2200" err="1">
                <a:solidFill>
                  <a:srgbClr val="E0D6DE"/>
                </a:solidFill>
                <a:latin typeface="Sora Medium" pitchFamily="34" charset="0"/>
                <a:cs typeface="Sora Medium" pitchFamily="34" charset="-120"/>
              </a:rPr>
              <a:t>Kapcsolat</a:t>
            </a:r>
            <a:endParaRPr lang="en-US" sz="2200">
              <a:solidFill>
                <a:srgbClr val="E0D6DE"/>
              </a:solidFill>
              <a:latin typeface="Sora Medium" pitchFamily="34" charset="0"/>
              <a:cs typeface="Sora Medium" pitchFamily="34" charset="-120"/>
            </a:endParaRPr>
          </a:p>
        </p:txBody>
      </p:sp>
      <p:sp>
        <p:nvSpPr>
          <p:cNvPr id="6" name="Text 3"/>
          <p:cNvSpPr/>
          <p:nvPr/>
        </p:nvSpPr>
        <p:spPr>
          <a:xfrm>
            <a:off x="3194328" y="2601376"/>
            <a:ext cx="9951112" cy="3518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5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</a:rPr>
              <a:t>A frontend </a:t>
            </a:r>
            <a:r>
              <a:rPr lang="en-US" sz="175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</a:rPr>
              <a:t>közvetlenül</a:t>
            </a:r>
            <a:r>
              <a:rPr lang="en-US" sz="175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</a:rPr>
              <a:t> </a:t>
            </a:r>
            <a:r>
              <a:rPr lang="en-US" sz="175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</a:rPr>
              <a:t>kommunikál</a:t>
            </a:r>
            <a:r>
              <a:rPr lang="en-US" sz="175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</a:rPr>
              <a:t> a </a:t>
            </a:r>
            <a:r>
              <a:rPr lang="en-US" sz="175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</a:rPr>
              <a:t>Supabase</a:t>
            </a:r>
            <a:r>
              <a:rPr lang="en-US" sz="175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</a:rPr>
              <a:t> </a:t>
            </a:r>
            <a:r>
              <a:rPr lang="en-US" sz="175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</a:rPr>
              <a:t>szolgáltatásaival</a:t>
            </a:r>
            <a:r>
              <a:rPr lang="en-US" sz="175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</a:rPr>
              <a:t>, </a:t>
            </a:r>
            <a:r>
              <a:rPr lang="en-US" sz="175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</a:rPr>
              <a:t>külön</a:t>
            </a:r>
            <a:r>
              <a:rPr lang="en-US" sz="175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</a:rPr>
              <a:t> </a:t>
            </a:r>
            <a:r>
              <a:rPr lang="en-US" sz="175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</a:rPr>
              <a:t>saját</a:t>
            </a:r>
            <a:r>
              <a:rPr lang="en-US" sz="175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</a:rPr>
              <a:t> API </a:t>
            </a:r>
            <a:r>
              <a:rPr lang="en-US" sz="175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</a:rPr>
              <a:t>réteg</a:t>
            </a:r>
            <a:r>
              <a:rPr lang="en-US" sz="175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</a:rPr>
              <a:t> </a:t>
            </a:r>
            <a:r>
              <a:rPr lang="en-US" sz="175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</a:rPr>
              <a:t>nélkül</a:t>
            </a:r>
            <a:r>
              <a:rPr lang="en-US" sz="175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</a:rPr>
              <a:t>.</a:t>
            </a:r>
          </a:p>
        </p:txBody>
      </p:sp>
      <p:sp>
        <p:nvSpPr>
          <p:cNvPr id="7" name="Shape 4"/>
          <p:cNvSpPr/>
          <p:nvPr/>
        </p:nvSpPr>
        <p:spPr>
          <a:xfrm>
            <a:off x="3080861" y="3241953"/>
            <a:ext cx="10642402" cy="15240"/>
          </a:xfrm>
          <a:prstGeom prst="roundRect">
            <a:avLst>
              <a:gd name="adj" fmla="val 223256"/>
            </a:avLst>
          </a:prstGeom>
          <a:solidFill>
            <a:srgbClr val="3F3F44"/>
          </a:solidFill>
          <a:ln/>
        </p:spPr>
        <p:txBody>
          <a:bodyPr/>
          <a:lstStyle/>
          <a:p>
            <a:endParaRPr lang="hu-HU"/>
          </a:p>
        </p:txBody>
      </p:sp>
      <p:sp>
        <p:nvSpPr>
          <p:cNvPr id="8" name="Shape 5"/>
          <p:cNvSpPr/>
          <p:nvPr/>
        </p:nvSpPr>
        <p:spPr>
          <a:xfrm>
            <a:off x="793790" y="3370540"/>
            <a:ext cx="4347567" cy="1306949"/>
          </a:xfrm>
          <a:prstGeom prst="roundRect">
            <a:avLst>
              <a:gd name="adj" fmla="val 2603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hu-HU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8089" y="3824645"/>
            <a:ext cx="318968" cy="398621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5368171" y="343210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200" err="1">
                <a:solidFill>
                  <a:srgbClr val="E0D6DE"/>
                </a:solidFill>
                <a:latin typeface="Sora Medium" pitchFamily="34" charset="0"/>
                <a:cs typeface="Sora Medium" pitchFamily="34" charset="-120"/>
              </a:rPr>
              <a:t>Üzleti</a:t>
            </a:r>
            <a:r>
              <a:rPr lang="en-US" sz="2200">
                <a:solidFill>
                  <a:srgbClr val="E0D6DE"/>
                </a:solidFill>
                <a:latin typeface="Sora Medium" pitchFamily="34" charset="0"/>
                <a:cs typeface="Sora Medium" pitchFamily="34" charset="-120"/>
              </a:rPr>
              <a:t> </a:t>
            </a:r>
            <a:r>
              <a:rPr lang="en-US" sz="2200" err="1">
                <a:solidFill>
                  <a:srgbClr val="E0D6DE"/>
                </a:solidFill>
                <a:latin typeface="Sora Medium" pitchFamily="34" charset="0"/>
                <a:cs typeface="Sora Medium" pitchFamily="34" charset="-120"/>
              </a:rPr>
              <a:t>Logika</a:t>
            </a:r>
            <a:endParaRPr lang="en-US" sz="2200">
              <a:solidFill>
                <a:srgbClr val="E0D6DE"/>
              </a:solidFill>
              <a:latin typeface="Sora Medium" pitchFamily="34" charset="0"/>
              <a:cs typeface="Sora Medium" pitchFamily="34" charset="-120"/>
            </a:endParaRPr>
          </a:p>
        </p:txBody>
      </p:sp>
      <p:sp>
        <p:nvSpPr>
          <p:cNvPr id="11" name="Text 7"/>
          <p:cNvSpPr/>
          <p:nvPr/>
        </p:nvSpPr>
        <p:spPr>
          <a:xfrm>
            <a:off x="5368171" y="3856419"/>
            <a:ext cx="8560586" cy="4400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5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</a:rPr>
              <a:t>Az</a:t>
            </a:r>
            <a:r>
              <a:rPr lang="en-US" sz="175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</a:rPr>
              <a:t> </a:t>
            </a:r>
            <a:r>
              <a:rPr lang="en-US" sz="175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</a:rPr>
              <a:t>üzleti</a:t>
            </a:r>
            <a:r>
              <a:rPr lang="en-US" sz="175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</a:rPr>
              <a:t> </a:t>
            </a:r>
            <a:r>
              <a:rPr lang="en-US" sz="175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</a:rPr>
              <a:t>folyamatok</a:t>
            </a:r>
            <a:r>
              <a:rPr lang="en-US" sz="175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</a:rPr>
              <a:t> </a:t>
            </a:r>
            <a:r>
              <a:rPr lang="en-US" sz="175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</a:rPr>
              <a:t>nagy</a:t>
            </a:r>
            <a:r>
              <a:rPr lang="en-US" sz="175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</a:rPr>
              <a:t> </a:t>
            </a:r>
            <a:r>
              <a:rPr lang="en-US" sz="175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</a:rPr>
              <a:t>része</a:t>
            </a:r>
            <a:r>
              <a:rPr lang="en-US" sz="175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</a:rPr>
              <a:t> a frontend </a:t>
            </a:r>
            <a:r>
              <a:rPr lang="en-US" sz="175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</a:rPr>
              <a:t>oldalon</a:t>
            </a:r>
            <a:r>
              <a:rPr lang="en-US" sz="175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</a:rPr>
              <a:t> </a:t>
            </a:r>
            <a:r>
              <a:rPr lang="en-US" sz="175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</a:rPr>
              <a:t>kerül</a:t>
            </a:r>
            <a:r>
              <a:rPr lang="en-US" sz="175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</a:rPr>
              <a:t> </a:t>
            </a:r>
            <a:r>
              <a:rPr lang="en-US" sz="175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</a:rPr>
              <a:t>kezelésre</a:t>
            </a:r>
            <a:r>
              <a:rPr lang="en-US" sz="175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</a:rPr>
              <a:t>, </a:t>
            </a:r>
            <a:r>
              <a:rPr lang="en-US" sz="175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</a:rPr>
              <a:t>például</a:t>
            </a:r>
            <a:r>
              <a:rPr lang="en-US" sz="175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</a:rPr>
              <a:t> a </a:t>
            </a:r>
            <a:r>
              <a:rPr lang="en-US" sz="175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</a:rPr>
              <a:t>foglalások</a:t>
            </a:r>
            <a:r>
              <a:rPr lang="en-US" sz="175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</a:rPr>
              <a:t> </a:t>
            </a:r>
            <a:r>
              <a:rPr lang="en-US" sz="175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</a:rPr>
              <a:t>és</a:t>
            </a:r>
            <a:r>
              <a:rPr lang="en-US" sz="175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</a:rPr>
              <a:t> </a:t>
            </a:r>
            <a:r>
              <a:rPr lang="en-US" sz="175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</a:rPr>
              <a:t>az</a:t>
            </a:r>
            <a:r>
              <a:rPr lang="en-US" sz="175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</a:rPr>
              <a:t> </a:t>
            </a:r>
            <a:r>
              <a:rPr lang="en-US" sz="175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</a:rPr>
              <a:t>edzői</a:t>
            </a:r>
            <a:r>
              <a:rPr lang="en-US" sz="175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</a:rPr>
              <a:t> </a:t>
            </a:r>
            <a:r>
              <a:rPr lang="en-US" sz="175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</a:rPr>
              <a:t>adatok</a:t>
            </a:r>
            <a:r>
              <a:rPr lang="en-US" sz="175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</a:rPr>
              <a:t> </a:t>
            </a:r>
            <a:r>
              <a:rPr lang="en-US" sz="175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</a:rPr>
              <a:t>kezelése</a:t>
            </a:r>
            <a:r>
              <a:rPr lang="en-US" sz="175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</a:rPr>
              <a:t>.</a:t>
            </a:r>
          </a:p>
        </p:txBody>
      </p:sp>
      <p:sp>
        <p:nvSpPr>
          <p:cNvPr id="12" name="Shape 8"/>
          <p:cNvSpPr/>
          <p:nvPr/>
        </p:nvSpPr>
        <p:spPr>
          <a:xfrm>
            <a:off x="5254704" y="4662249"/>
            <a:ext cx="8468558" cy="15240"/>
          </a:xfrm>
          <a:prstGeom prst="roundRect">
            <a:avLst>
              <a:gd name="adj" fmla="val 223256"/>
            </a:avLst>
          </a:prstGeom>
          <a:solidFill>
            <a:srgbClr val="3F3F44"/>
          </a:solidFill>
          <a:ln/>
        </p:spPr>
        <p:txBody>
          <a:bodyPr/>
          <a:lstStyle/>
          <a:p>
            <a:endParaRPr lang="hu-HU"/>
          </a:p>
        </p:txBody>
      </p:sp>
      <p:sp>
        <p:nvSpPr>
          <p:cNvPr id="13" name="Shape 9"/>
          <p:cNvSpPr/>
          <p:nvPr/>
        </p:nvSpPr>
        <p:spPr>
          <a:xfrm>
            <a:off x="793790" y="4790837"/>
            <a:ext cx="6521410" cy="1306949"/>
          </a:xfrm>
          <a:prstGeom prst="roundRect">
            <a:avLst>
              <a:gd name="adj" fmla="val 2603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hu-HU"/>
          </a:p>
        </p:txBody>
      </p:sp>
      <p:pic>
        <p:nvPicPr>
          <p:cNvPr id="1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5011" y="5244941"/>
            <a:ext cx="318968" cy="398621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7519980" y="485239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Adatbázis Réteg</a:t>
            </a:r>
            <a:endParaRPr lang="en-US" sz="2200"/>
          </a:p>
        </p:txBody>
      </p:sp>
      <p:sp>
        <p:nvSpPr>
          <p:cNvPr id="16" name="Text 11"/>
          <p:cNvSpPr/>
          <p:nvPr/>
        </p:nvSpPr>
        <p:spPr>
          <a:xfrm>
            <a:off x="7519980" y="5287732"/>
            <a:ext cx="6397632" cy="4400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5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</a:rPr>
              <a:t>PostgreSQL </a:t>
            </a:r>
            <a:r>
              <a:rPr lang="en-US" sz="175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</a:rPr>
              <a:t>adatbázis</a:t>
            </a:r>
            <a:r>
              <a:rPr lang="en-US" sz="175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</a:rPr>
              <a:t> a </a:t>
            </a:r>
            <a:r>
              <a:rPr lang="en-US" sz="175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</a:rPr>
              <a:t>Supabase</a:t>
            </a:r>
            <a:r>
              <a:rPr lang="en-US" sz="175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</a:rPr>
              <a:t> </a:t>
            </a:r>
            <a:r>
              <a:rPr lang="en-US" sz="175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</a:rPr>
              <a:t>platformon</a:t>
            </a:r>
            <a:r>
              <a:rPr lang="en-US" sz="175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</a:rPr>
              <a:t>, </a:t>
            </a:r>
            <a:r>
              <a:rPr lang="en-US" sz="175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</a:rPr>
              <a:t>beépített</a:t>
            </a:r>
            <a:r>
              <a:rPr lang="en-US" sz="175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</a:rPr>
              <a:t> </a:t>
            </a:r>
            <a:r>
              <a:rPr lang="en-US" sz="175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</a:rPr>
              <a:t>autentikációval</a:t>
            </a:r>
            <a:r>
              <a:rPr lang="en-US" sz="175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</a:rPr>
              <a:t> </a:t>
            </a:r>
            <a:r>
              <a:rPr lang="en-US" sz="175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</a:rPr>
              <a:t>és</a:t>
            </a:r>
            <a:r>
              <a:rPr lang="en-US" sz="175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</a:rPr>
              <a:t> </a:t>
            </a:r>
            <a:r>
              <a:rPr lang="en-US" sz="175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</a:rPr>
              <a:t>jogosultságkezeléssel</a:t>
            </a:r>
            <a:r>
              <a:rPr lang="en-US" sz="175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</a:rPr>
              <a:t>.</a:t>
            </a:r>
          </a:p>
        </p:txBody>
      </p:sp>
      <p:sp>
        <p:nvSpPr>
          <p:cNvPr id="17" name="Text 12"/>
          <p:cNvSpPr/>
          <p:nvPr/>
        </p:nvSpPr>
        <p:spPr>
          <a:xfrm>
            <a:off x="793790" y="6352937"/>
            <a:ext cx="13130955" cy="1606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50">
                <a:solidFill>
                  <a:srgbClr val="E0D6DE"/>
                </a:solidFill>
                <a:latin typeface="Noto Sans TC"/>
                <a:ea typeface="Noto Sans TC"/>
                <a:cs typeface="+mn-lt"/>
              </a:rPr>
              <a:t>A backend </a:t>
            </a:r>
            <a:r>
              <a:rPr lang="en-US" sz="1750" err="1">
                <a:solidFill>
                  <a:srgbClr val="E0D6DE"/>
                </a:solidFill>
                <a:latin typeface="Noto Sans TC"/>
                <a:ea typeface="Noto Sans TC"/>
                <a:cs typeface="+mn-lt"/>
              </a:rPr>
              <a:t>rendszer</a:t>
            </a:r>
            <a:r>
              <a:rPr lang="en-US" sz="1750">
                <a:solidFill>
                  <a:srgbClr val="E0D6DE"/>
                </a:solidFill>
                <a:latin typeface="Noto Sans TC"/>
                <a:ea typeface="Noto Sans TC"/>
                <a:cs typeface="+mn-lt"/>
              </a:rPr>
              <a:t> a </a:t>
            </a:r>
            <a:r>
              <a:rPr lang="en-US" sz="1750" err="1">
                <a:solidFill>
                  <a:srgbClr val="E0D6DE"/>
                </a:solidFill>
                <a:latin typeface="Noto Sans TC"/>
                <a:ea typeface="Noto Sans TC"/>
                <a:cs typeface="+mn-lt"/>
              </a:rPr>
              <a:t>Supabase</a:t>
            </a:r>
            <a:r>
              <a:rPr lang="en-US" sz="1750">
                <a:solidFill>
                  <a:srgbClr val="E0D6DE"/>
                </a:solidFill>
                <a:latin typeface="Noto Sans TC"/>
                <a:ea typeface="Noto Sans TC"/>
                <a:cs typeface="+mn-lt"/>
              </a:rPr>
              <a:t> </a:t>
            </a:r>
            <a:r>
              <a:rPr lang="en-US" sz="1750" err="1">
                <a:solidFill>
                  <a:srgbClr val="E0D6DE"/>
                </a:solidFill>
                <a:latin typeface="Noto Sans TC"/>
                <a:ea typeface="Noto Sans TC"/>
                <a:cs typeface="+mn-lt"/>
              </a:rPr>
              <a:t>szolgáltatására</a:t>
            </a:r>
            <a:r>
              <a:rPr lang="en-US" sz="1750">
                <a:solidFill>
                  <a:srgbClr val="E0D6DE"/>
                </a:solidFill>
                <a:latin typeface="Noto Sans TC"/>
                <a:ea typeface="Noto Sans TC"/>
                <a:cs typeface="+mn-lt"/>
              </a:rPr>
              <a:t> </a:t>
            </a:r>
            <a:r>
              <a:rPr lang="en-US" sz="1750" err="1">
                <a:solidFill>
                  <a:srgbClr val="E0D6DE"/>
                </a:solidFill>
                <a:latin typeface="Noto Sans TC"/>
                <a:ea typeface="Noto Sans TC"/>
                <a:cs typeface="+mn-lt"/>
              </a:rPr>
              <a:t>épül</a:t>
            </a:r>
            <a:r>
              <a:rPr lang="en-US" sz="1750">
                <a:solidFill>
                  <a:srgbClr val="E0D6DE"/>
                </a:solidFill>
                <a:latin typeface="Noto Sans TC"/>
                <a:ea typeface="Noto Sans TC"/>
                <a:cs typeface="+mn-lt"/>
              </a:rPr>
              <a:t>, </a:t>
            </a:r>
            <a:r>
              <a:rPr lang="en-US" sz="1750" err="1">
                <a:solidFill>
                  <a:srgbClr val="E0D6DE"/>
                </a:solidFill>
                <a:latin typeface="Noto Sans TC"/>
                <a:ea typeface="Noto Sans TC"/>
                <a:cs typeface="+mn-lt"/>
              </a:rPr>
              <a:t>amely</a:t>
            </a:r>
            <a:r>
              <a:rPr lang="en-US" sz="1750">
                <a:solidFill>
                  <a:srgbClr val="E0D6DE"/>
                </a:solidFill>
                <a:latin typeface="Noto Sans TC"/>
                <a:ea typeface="Noto Sans TC"/>
                <a:cs typeface="+mn-lt"/>
              </a:rPr>
              <a:t> </a:t>
            </a:r>
            <a:r>
              <a:rPr lang="en-US" sz="1750" err="1">
                <a:solidFill>
                  <a:srgbClr val="E0D6DE"/>
                </a:solidFill>
                <a:latin typeface="Noto Sans TC"/>
                <a:ea typeface="Noto Sans TC"/>
                <a:cs typeface="+mn-lt"/>
              </a:rPr>
              <a:t>leegyszerűsíti</a:t>
            </a:r>
            <a:r>
              <a:rPr lang="en-US" sz="1750">
                <a:solidFill>
                  <a:srgbClr val="E0D6DE"/>
                </a:solidFill>
                <a:latin typeface="Noto Sans TC"/>
                <a:ea typeface="Noto Sans TC"/>
                <a:cs typeface="+mn-lt"/>
              </a:rPr>
              <a:t> </a:t>
            </a:r>
            <a:r>
              <a:rPr lang="en-US" sz="1750" err="1">
                <a:solidFill>
                  <a:srgbClr val="E0D6DE"/>
                </a:solidFill>
                <a:latin typeface="Noto Sans TC"/>
                <a:ea typeface="Noto Sans TC"/>
                <a:cs typeface="+mn-lt"/>
              </a:rPr>
              <a:t>az</a:t>
            </a:r>
            <a:r>
              <a:rPr lang="en-US" sz="1750">
                <a:solidFill>
                  <a:srgbClr val="E0D6DE"/>
                </a:solidFill>
                <a:latin typeface="Noto Sans TC"/>
                <a:ea typeface="Noto Sans TC"/>
                <a:cs typeface="+mn-lt"/>
              </a:rPr>
              <a:t> </a:t>
            </a:r>
            <a:r>
              <a:rPr lang="en-US" sz="1750" err="1">
                <a:solidFill>
                  <a:srgbClr val="E0D6DE"/>
                </a:solidFill>
                <a:latin typeface="Noto Sans TC"/>
                <a:ea typeface="Noto Sans TC"/>
                <a:cs typeface="+mn-lt"/>
              </a:rPr>
              <a:t>adatkezelést</a:t>
            </a:r>
            <a:r>
              <a:rPr lang="en-US" sz="1750">
                <a:solidFill>
                  <a:srgbClr val="E0D6DE"/>
                </a:solidFill>
                <a:latin typeface="Noto Sans TC"/>
                <a:ea typeface="Noto Sans TC"/>
                <a:cs typeface="+mn-lt"/>
              </a:rPr>
              <a:t> </a:t>
            </a:r>
            <a:r>
              <a:rPr lang="en-US" sz="1750" err="1">
                <a:solidFill>
                  <a:srgbClr val="E0D6DE"/>
                </a:solidFill>
                <a:latin typeface="Noto Sans TC"/>
                <a:ea typeface="Noto Sans TC"/>
                <a:cs typeface="+mn-lt"/>
              </a:rPr>
              <a:t>és</a:t>
            </a:r>
            <a:r>
              <a:rPr lang="en-US" sz="1750">
                <a:solidFill>
                  <a:srgbClr val="E0D6DE"/>
                </a:solidFill>
                <a:latin typeface="Noto Sans TC"/>
                <a:ea typeface="Noto Sans TC"/>
                <a:cs typeface="+mn-lt"/>
              </a:rPr>
              <a:t> </a:t>
            </a:r>
            <a:r>
              <a:rPr lang="en-US" sz="1750" err="1">
                <a:solidFill>
                  <a:srgbClr val="E0D6DE"/>
                </a:solidFill>
                <a:latin typeface="Noto Sans TC"/>
                <a:ea typeface="Noto Sans TC"/>
                <a:cs typeface="+mn-lt"/>
              </a:rPr>
              <a:t>az</a:t>
            </a:r>
            <a:r>
              <a:rPr lang="en-US" sz="1750">
                <a:solidFill>
                  <a:srgbClr val="E0D6DE"/>
                </a:solidFill>
                <a:latin typeface="Noto Sans TC"/>
                <a:ea typeface="Noto Sans TC"/>
                <a:cs typeface="+mn-lt"/>
              </a:rPr>
              <a:t> </a:t>
            </a:r>
            <a:r>
              <a:rPr lang="en-US" sz="1750" err="1">
                <a:solidFill>
                  <a:srgbClr val="E0D6DE"/>
                </a:solidFill>
                <a:latin typeface="Noto Sans TC"/>
                <a:ea typeface="Noto Sans TC"/>
                <a:cs typeface="+mn-lt"/>
              </a:rPr>
              <a:t>autentikációt</a:t>
            </a:r>
            <a:r>
              <a:rPr lang="en-US" sz="1750">
                <a:solidFill>
                  <a:srgbClr val="E0D6DE"/>
                </a:solidFill>
                <a:latin typeface="Noto Sans TC"/>
                <a:ea typeface="Noto Sans TC"/>
                <a:cs typeface="+mn-lt"/>
              </a:rPr>
              <a:t>.</a:t>
            </a:r>
            <a:br>
              <a:rPr lang="en-US" sz="1750">
                <a:solidFill>
                  <a:srgbClr val="E0D6DE"/>
                </a:solidFill>
                <a:latin typeface="Noto Sans TC"/>
                <a:ea typeface="Noto Sans TC"/>
                <a:cs typeface="+mn-lt"/>
              </a:rPr>
            </a:br>
            <a:r>
              <a:rPr lang="en-US" sz="1750">
                <a:solidFill>
                  <a:srgbClr val="E0D6DE"/>
                </a:solidFill>
                <a:latin typeface="Noto Sans TC"/>
                <a:ea typeface="Noto Sans TC"/>
                <a:cs typeface="+mn-lt"/>
              </a:rPr>
              <a:t> A frontend </a:t>
            </a:r>
            <a:r>
              <a:rPr lang="en-US" sz="1750" err="1">
                <a:solidFill>
                  <a:srgbClr val="E0D6DE"/>
                </a:solidFill>
                <a:latin typeface="Noto Sans TC"/>
                <a:ea typeface="Noto Sans TC"/>
                <a:cs typeface="+mn-lt"/>
              </a:rPr>
              <a:t>közvetlenül</a:t>
            </a:r>
            <a:r>
              <a:rPr lang="en-US" sz="1750">
                <a:solidFill>
                  <a:srgbClr val="E0D6DE"/>
                </a:solidFill>
                <a:latin typeface="Noto Sans TC"/>
                <a:ea typeface="Noto Sans TC"/>
                <a:cs typeface="+mn-lt"/>
              </a:rPr>
              <a:t> a </a:t>
            </a:r>
            <a:r>
              <a:rPr lang="en-US" sz="1750" err="1">
                <a:solidFill>
                  <a:srgbClr val="E0D6DE"/>
                </a:solidFill>
                <a:latin typeface="Noto Sans TC"/>
                <a:ea typeface="Noto Sans TC"/>
                <a:cs typeface="+mn-lt"/>
              </a:rPr>
              <a:t>Supabase</a:t>
            </a:r>
            <a:r>
              <a:rPr lang="en-US" sz="1750">
                <a:solidFill>
                  <a:srgbClr val="E0D6DE"/>
                </a:solidFill>
                <a:latin typeface="Noto Sans TC"/>
                <a:ea typeface="Noto Sans TC"/>
                <a:cs typeface="+mn-lt"/>
              </a:rPr>
              <a:t> </a:t>
            </a:r>
            <a:r>
              <a:rPr lang="en-US" sz="1750" err="1">
                <a:solidFill>
                  <a:srgbClr val="E0D6DE"/>
                </a:solidFill>
                <a:latin typeface="Noto Sans TC"/>
                <a:ea typeface="Noto Sans TC"/>
                <a:cs typeface="+mn-lt"/>
              </a:rPr>
              <a:t>által</a:t>
            </a:r>
            <a:r>
              <a:rPr lang="en-US" sz="1750">
                <a:solidFill>
                  <a:srgbClr val="E0D6DE"/>
                </a:solidFill>
                <a:latin typeface="Noto Sans TC"/>
                <a:ea typeface="Noto Sans TC"/>
                <a:cs typeface="+mn-lt"/>
              </a:rPr>
              <a:t> </a:t>
            </a:r>
            <a:r>
              <a:rPr lang="en-US" sz="1750" err="1">
                <a:solidFill>
                  <a:srgbClr val="E0D6DE"/>
                </a:solidFill>
                <a:latin typeface="Noto Sans TC"/>
                <a:ea typeface="Noto Sans TC"/>
                <a:cs typeface="+mn-lt"/>
              </a:rPr>
              <a:t>biztosított</a:t>
            </a:r>
            <a:r>
              <a:rPr lang="en-US" sz="1750">
                <a:solidFill>
                  <a:srgbClr val="E0D6DE"/>
                </a:solidFill>
                <a:latin typeface="Noto Sans TC"/>
                <a:ea typeface="Noto Sans TC"/>
                <a:cs typeface="+mn-lt"/>
              </a:rPr>
              <a:t> API-</a:t>
            </a:r>
            <a:r>
              <a:rPr lang="en-US" sz="1750" err="1">
                <a:solidFill>
                  <a:srgbClr val="E0D6DE"/>
                </a:solidFill>
                <a:latin typeface="Noto Sans TC"/>
                <a:ea typeface="Noto Sans TC"/>
                <a:cs typeface="+mn-lt"/>
              </a:rPr>
              <a:t>kon</a:t>
            </a:r>
            <a:r>
              <a:rPr lang="en-US" sz="1750">
                <a:solidFill>
                  <a:srgbClr val="E0D6DE"/>
                </a:solidFill>
                <a:latin typeface="Noto Sans TC"/>
                <a:ea typeface="Noto Sans TC"/>
                <a:cs typeface="+mn-lt"/>
              </a:rPr>
              <a:t> </a:t>
            </a:r>
            <a:r>
              <a:rPr lang="en-US" sz="1750" err="1">
                <a:solidFill>
                  <a:srgbClr val="E0D6DE"/>
                </a:solidFill>
                <a:latin typeface="Noto Sans TC"/>
                <a:ea typeface="Noto Sans TC"/>
                <a:cs typeface="+mn-lt"/>
              </a:rPr>
              <a:t>keresztül</a:t>
            </a:r>
            <a:r>
              <a:rPr lang="en-US" sz="1750">
                <a:solidFill>
                  <a:srgbClr val="E0D6DE"/>
                </a:solidFill>
                <a:latin typeface="Noto Sans TC"/>
                <a:ea typeface="Noto Sans TC"/>
                <a:cs typeface="+mn-lt"/>
              </a:rPr>
              <a:t> </a:t>
            </a:r>
            <a:r>
              <a:rPr lang="en-US" sz="1750" err="1">
                <a:solidFill>
                  <a:srgbClr val="E0D6DE"/>
                </a:solidFill>
                <a:latin typeface="Noto Sans TC"/>
                <a:ea typeface="Noto Sans TC"/>
                <a:cs typeface="+mn-lt"/>
              </a:rPr>
              <a:t>éri</a:t>
            </a:r>
            <a:r>
              <a:rPr lang="en-US" sz="1750">
                <a:solidFill>
                  <a:srgbClr val="E0D6DE"/>
                </a:solidFill>
                <a:latin typeface="Noto Sans TC"/>
                <a:ea typeface="Noto Sans TC"/>
                <a:cs typeface="+mn-lt"/>
              </a:rPr>
              <a:t> el </a:t>
            </a:r>
            <a:r>
              <a:rPr lang="en-US" sz="1750" err="1">
                <a:solidFill>
                  <a:srgbClr val="E0D6DE"/>
                </a:solidFill>
                <a:latin typeface="Noto Sans TC"/>
                <a:ea typeface="Noto Sans TC"/>
                <a:cs typeface="+mn-lt"/>
              </a:rPr>
              <a:t>az</a:t>
            </a:r>
            <a:r>
              <a:rPr lang="en-US" sz="1750">
                <a:solidFill>
                  <a:srgbClr val="E0D6DE"/>
                </a:solidFill>
                <a:latin typeface="Noto Sans TC"/>
                <a:ea typeface="Noto Sans TC"/>
                <a:cs typeface="+mn-lt"/>
              </a:rPr>
              <a:t> </a:t>
            </a:r>
            <a:r>
              <a:rPr lang="en-US" sz="1750" err="1">
                <a:solidFill>
                  <a:srgbClr val="E0D6DE"/>
                </a:solidFill>
                <a:latin typeface="Noto Sans TC"/>
                <a:ea typeface="Noto Sans TC"/>
                <a:cs typeface="+mn-lt"/>
              </a:rPr>
              <a:t>adatokat</a:t>
            </a:r>
            <a:r>
              <a:rPr lang="en-US" sz="1750">
                <a:solidFill>
                  <a:srgbClr val="E0D6DE"/>
                </a:solidFill>
                <a:latin typeface="Noto Sans TC"/>
                <a:ea typeface="Noto Sans TC"/>
                <a:cs typeface="+mn-lt"/>
              </a:rPr>
              <a:t>,  </a:t>
            </a:r>
            <a:r>
              <a:rPr lang="en-US" sz="1750" err="1">
                <a:solidFill>
                  <a:srgbClr val="E0D6DE"/>
                </a:solidFill>
                <a:latin typeface="Noto Sans TC"/>
                <a:ea typeface="Noto Sans TC"/>
                <a:cs typeface="+mn-lt"/>
              </a:rPr>
              <a:t>míg</a:t>
            </a:r>
            <a:r>
              <a:rPr lang="en-US" sz="1750">
                <a:solidFill>
                  <a:srgbClr val="E0D6DE"/>
                </a:solidFill>
                <a:latin typeface="Noto Sans TC"/>
                <a:ea typeface="Noto Sans TC"/>
                <a:cs typeface="+mn-lt"/>
              </a:rPr>
              <a:t> a </a:t>
            </a:r>
            <a:r>
              <a:rPr lang="en-US" sz="1750" err="1">
                <a:solidFill>
                  <a:srgbClr val="E0D6DE"/>
                </a:solidFill>
                <a:latin typeface="Noto Sans TC"/>
                <a:ea typeface="Noto Sans TC"/>
                <a:cs typeface="+mn-lt"/>
              </a:rPr>
              <a:t>biztonságot</a:t>
            </a:r>
            <a:r>
              <a:rPr lang="en-US" sz="1750">
                <a:solidFill>
                  <a:srgbClr val="E0D6DE"/>
                </a:solidFill>
                <a:latin typeface="Noto Sans TC"/>
                <a:ea typeface="Noto Sans TC"/>
                <a:cs typeface="+mn-lt"/>
              </a:rPr>
              <a:t> </a:t>
            </a:r>
            <a:r>
              <a:rPr lang="en-US" sz="1750" err="1">
                <a:solidFill>
                  <a:srgbClr val="E0D6DE"/>
                </a:solidFill>
                <a:latin typeface="Noto Sans TC"/>
                <a:ea typeface="Noto Sans TC"/>
                <a:cs typeface="+mn-lt"/>
              </a:rPr>
              <a:t>és</a:t>
            </a:r>
            <a:r>
              <a:rPr lang="en-US" sz="1750">
                <a:solidFill>
                  <a:srgbClr val="E0D6DE"/>
                </a:solidFill>
                <a:latin typeface="Noto Sans TC"/>
                <a:ea typeface="Noto Sans TC"/>
                <a:cs typeface="+mn-lt"/>
              </a:rPr>
              <a:t> a </a:t>
            </a:r>
            <a:r>
              <a:rPr lang="en-US" sz="1750" err="1">
                <a:solidFill>
                  <a:srgbClr val="E0D6DE"/>
                </a:solidFill>
                <a:latin typeface="Noto Sans TC"/>
                <a:ea typeface="Noto Sans TC"/>
                <a:cs typeface="+mn-lt"/>
              </a:rPr>
              <a:t>jogosultságokat</a:t>
            </a:r>
            <a:r>
              <a:rPr lang="en-US" sz="1750">
                <a:solidFill>
                  <a:srgbClr val="E0D6DE"/>
                </a:solidFill>
                <a:latin typeface="Noto Sans TC"/>
                <a:ea typeface="Noto Sans TC"/>
                <a:cs typeface="+mn-lt"/>
              </a:rPr>
              <a:t> a Row Level Security (RLS) </a:t>
            </a:r>
            <a:r>
              <a:rPr lang="en-US" sz="1750" err="1">
                <a:solidFill>
                  <a:srgbClr val="E0D6DE"/>
                </a:solidFill>
                <a:latin typeface="Noto Sans TC"/>
                <a:ea typeface="Noto Sans TC"/>
                <a:cs typeface="+mn-lt"/>
              </a:rPr>
              <a:t>szabályok</a:t>
            </a:r>
            <a:r>
              <a:rPr lang="en-US" sz="1750">
                <a:solidFill>
                  <a:srgbClr val="E0D6DE"/>
                </a:solidFill>
                <a:latin typeface="Noto Sans TC"/>
                <a:ea typeface="Noto Sans TC"/>
                <a:cs typeface="+mn-lt"/>
              </a:rPr>
              <a:t> </a:t>
            </a:r>
            <a:r>
              <a:rPr lang="en-US" sz="1750" err="1">
                <a:solidFill>
                  <a:srgbClr val="E0D6DE"/>
                </a:solidFill>
                <a:latin typeface="Noto Sans TC"/>
                <a:ea typeface="Noto Sans TC"/>
                <a:cs typeface="+mn-lt"/>
              </a:rPr>
              <a:t>garantálják</a:t>
            </a:r>
            <a:r>
              <a:rPr lang="en-US" sz="1750">
                <a:solidFill>
                  <a:srgbClr val="E0D6DE"/>
                </a:solidFill>
                <a:latin typeface="Noto Sans TC"/>
                <a:ea typeface="Noto Sans TC"/>
                <a:cs typeface="+mn-lt"/>
              </a:rPr>
              <a:t>. </a:t>
            </a:r>
            <a:r>
              <a:rPr lang="en-US" sz="1750" err="1">
                <a:solidFill>
                  <a:srgbClr val="E0D6DE"/>
                </a:solidFill>
                <a:latin typeface="Noto Sans TC"/>
                <a:ea typeface="Noto Sans TC"/>
                <a:cs typeface="+mn-lt"/>
              </a:rPr>
              <a:t>Ez</a:t>
            </a:r>
            <a:r>
              <a:rPr lang="en-US" sz="1750">
                <a:solidFill>
                  <a:srgbClr val="E0D6DE"/>
                </a:solidFill>
                <a:latin typeface="Noto Sans TC"/>
                <a:ea typeface="Noto Sans TC"/>
                <a:cs typeface="+mn-lt"/>
              </a:rPr>
              <a:t> a </a:t>
            </a:r>
            <a:r>
              <a:rPr lang="en-US" sz="1750" err="1">
                <a:solidFill>
                  <a:srgbClr val="E0D6DE"/>
                </a:solidFill>
                <a:latin typeface="Noto Sans TC"/>
                <a:ea typeface="Noto Sans TC"/>
                <a:cs typeface="+mn-lt"/>
              </a:rPr>
              <a:t>struktúra</a:t>
            </a:r>
            <a:r>
              <a:rPr lang="en-US" sz="1750">
                <a:solidFill>
                  <a:srgbClr val="E0D6DE"/>
                </a:solidFill>
                <a:latin typeface="Noto Sans TC"/>
                <a:ea typeface="Noto Sans TC"/>
                <a:cs typeface="+mn-lt"/>
              </a:rPr>
              <a:t> </a:t>
            </a:r>
            <a:r>
              <a:rPr lang="en-US" sz="1750" err="1">
                <a:solidFill>
                  <a:srgbClr val="E0D6DE"/>
                </a:solidFill>
                <a:latin typeface="Noto Sans TC"/>
                <a:ea typeface="Noto Sans TC"/>
                <a:cs typeface="+mn-lt"/>
              </a:rPr>
              <a:t>lehetővé</a:t>
            </a:r>
            <a:r>
              <a:rPr lang="en-US" sz="1750">
                <a:solidFill>
                  <a:srgbClr val="E0D6DE"/>
                </a:solidFill>
                <a:latin typeface="Noto Sans TC"/>
                <a:ea typeface="Noto Sans TC"/>
                <a:cs typeface="+mn-lt"/>
              </a:rPr>
              <a:t> </a:t>
            </a:r>
            <a:r>
              <a:rPr lang="en-US" sz="1750" err="1">
                <a:solidFill>
                  <a:srgbClr val="E0D6DE"/>
                </a:solidFill>
                <a:latin typeface="Noto Sans TC"/>
                <a:ea typeface="Noto Sans TC"/>
                <a:cs typeface="+mn-lt"/>
              </a:rPr>
              <a:t>teszi</a:t>
            </a:r>
            <a:r>
              <a:rPr lang="en-US" sz="1750">
                <a:solidFill>
                  <a:srgbClr val="E0D6DE"/>
                </a:solidFill>
                <a:latin typeface="Noto Sans TC"/>
                <a:ea typeface="Noto Sans TC"/>
                <a:cs typeface="+mn-lt"/>
              </a:rPr>
              <a:t> a </a:t>
            </a:r>
            <a:r>
              <a:rPr lang="en-US" sz="1750" err="1">
                <a:solidFill>
                  <a:srgbClr val="E0D6DE"/>
                </a:solidFill>
                <a:latin typeface="Noto Sans TC"/>
                <a:ea typeface="Noto Sans TC"/>
                <a:cs typeface="+mn-lt"/>
              </a:rPr>
              <a:t>hatékony</a:t>
            </a:r>
            <a:r>
              <a:rPr lang="en-US" sz="1750">
                <a:solidFill>
                  <a:srgbClr val="E0D6DE"/>
                </a:solidFill>
                <a:latin typeface="Noto Sans TC"/>
                <a:ea typeface="Noto Sans TC"/>
                <a:cs typeface="+mn-lt"/>
              </a:rPr>
              <a:t> </a:t>
            </a:r>
            <a:r>
              <a:rPr lang="en-US" sz="1750" err="1">
                <a:solidFill>
                  <a:srgbClr val="E0D6DE"/>
                </a:solidFill>
                <a:latin typeface="Noto Sans TC"/>
                <a:ea typeface="Noto Sans TC"/>
                <a:cs typeface="+mn-lt"/>
              </a:rPr>
              <a:t>fejlesztést</a:t>
            </a:r>
            <a:r>
              <a:rPr lang="en-US" sz="1750">
                <a:solidFill>
                  <a:srgbClr val="E0D6DE"/>
                </a:solidFill>
                <a:latin typeface="Noto Sans TC"/>
                <a:ea typeface="Noto Sans TC"/>
                <a:cs typeface="+mn-lt"/>
              </a:rPr>
              <a:t>, </a:t>
            </a:r>
            <a:r>
              <a:rPr lang="en-US" sz="1750" err="1">
                <a:solidFill>
                  <a:srgbClr val="E0D6DE"/>
                </a:solidFill>
                <a:latin typeface="Noto Sans TC"/>
                <a:ea typeface="Noto Sans TC"/>
                <a:cs typeface="+mn-lt"/>
              </a:rPr>
              <a:t>az</a:t>
            </a:r>
            <a:r>
              <a:rPr lang="en-US" sz="1750">
                <a:solidFill>
                  <a:srgbClr val="E0D6DE"/>
                </a:solidFill>
                <a:latin typeface="Noto Sans TC"/>
                <a:ea typeface="Noto Sans TC"/>
                <a:cs typeface="+mn-lt"/>
              </a:rPr>
              <a:t> </a:t>
            </a:r>
            <a:r>
              <a:rPr lang="en-US" sz="1750" err="1">
                <a:solidFill>
                  <a:srgbClr val="E0D6DE"/>
                </a:solidFill>
                <a:latin typeface="Noto Sans TC"/>
                <a:ea typeface="Noto Sans TC"/>
                <a:cs typeface="+mn-lt"/>
              </a:rPr>
              <a:t>átláthatóságot</a:t>
            </a:r>
            <a:r>
              <a:rPr lang="en-US" sz="1750">
                <a:solidFill>
                  <a:srgbClr val="E0D6DE"/>
                </a:solidFill>
                <a:latin typeface="Noto Sans TC"/>
                <a:ea typeface="Noto Sans TC"/>
                <a:cs typeface="+mn-lt"/>
              </a:rPr>
              <a:t> </a:t>
            </a:r>
            <a:r>
              <a:rPr lang="en-US" sz="1750" err="1">
                <a:solidFill>
                  <a:srgbClr val="E0D6DE"/>
                </a:solidFill>
                <a:latin typeface="Noto Sans TC"/>
                <a:ea typeface="Noto Sans TC"/>
                <a:cs typeface="+mn-lt"/>
              </a:rPr>
              <a:t>és</a:t>
            </a:r>
            <a:r>
              <a:rPr lang="en-US" sz="1750">
                <a:solidFill>
                  <a:srgbClr val="E0D6DE"/>
                </a:solidFill>
                <a:latin typeface="Noto Sans TC"/>
                <a:ea typeface="Noto Sans TC"/>
                <a:cs typeface="+mn-lt"/>
              </a:rPr>
              <a:t> a </a:t>
            </a:r>
            <a:r>
              <a:rPr lang="en-US" sz="1750" err="1">
                <a:solidFill>
                  <a:srgbClr val="E0D6DE"/>
                </a:solidFill>
                <a:latin typeface="Noto Sans TC"/>
                <a:ea typeface="Noto Sans TC"/>
                <a:cs typeface="+mn-lt"/>
              </a:rPr>
              <a:t>skálázhatóságot</a:t>
            </a:r>
            <a:r>
              <a:rPr lang="en-US" sz="1750">
                <a:solidFill>
                  <a:srgbClr val="E0D6DE"/>
                </a:solidFill>
                <a:latin typeface="Noto Sans TC"/>
                <a:ea typeface="Noto Sans TC"/>
                <a:cs typeface="+mn-lt"/>
              </a:rPr>
              <a:t>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50B9A6-53FB-F32A-E204-F245A3547E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141F6331-514B-8B69-7D51-7691A9110882}"/>
              </a:ext>
            </a:extLst>
          </p:cNvPr>
          <p:cNvSpPr/>
          <p:nvPr/>
        </p:nvSpPr>
        <p:spPr>
          <a:xfrm>
            <a:off x="793790" y="77057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Adatbázis Séma</a:t>
            </a:r>
            <a:endParaRPr lang="en-US" sz="4450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347AE594-4BEA-7314-090D-811D5838578E}"/>
              </a:ext>
            </a:extLst>
          </p:cNvPr>
          <p:cNvSpPr/>
          <p:nvPr/>
        </p:nvSpPr>
        <p:spPr>
          <a:xfrm>
            <a:off x="793790" y="4073962"/>
            <a:ext cx="288809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endParaRPr lang="en-US" sz="2200">
              <a:solidFill>
                <a:srgbClr val="E0D6DE"/>
              </a:solidFill>
              <a:latin typeface="Sora Medium"/>
              <a:cs typeface="Sora Medium"/>
            </a:endParaRPr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2EFA7390-EA9A-E761-DCE4-7B360AB6A97E}"/>
              </a:ext>
            </a:extLst>
          </p:cNvPr>
          <p:cNvSpPr/>
          <p:nvPr/>
        </p:nvSpPr>
        <p:spPr>
          <a:xfrm>
            <a:off x="736640" y="5547360"/>
            <a:ext cx="3005495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>
              <a:solidFill>
                <a:srgbClr val="E0D6DE"/>
              </a:solidFill>
              <a:latin typeface="Noto Sans TC"/>
              <a:ea typeface="Noto Sans TC"/>
            </a:endParaRPr>
          </a:p>
        </p:txBody>
      </p:sp>
      <p:sp>
        <p:nvSpPr>
          <p:cNvPr id="7" name="Text 3">
            <a:extLst>
              <a:ext uri="{FF2B5EF4-FFF2-40B4-BE49-F238E27FC236}">
                <a16:creationId xmlns:a16="http://schemas.microsoft.com/office/drawing/2014/main" id="{C1C0EBEF-469F-4521-8C56-28551105B115}"/>
              </a:ext>
            </a:extLst>
          </p:cNvPr>
          <p:cNvSpPr/>
          <p:nvPr/>
        </p:nvSpPr>
        <p:spPr>
          <a:xfrm>
            <a:off x="1339096" y="597134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endParaRPr lang="en-US" sz="2200">
              <a:solidFill>
                <a:srgbClr val="E0D6DE"/>
              </a:solidFill>
              <a:latin typeface="Sora Medium"/>
              <a:cs typeface="Sora Medium"/>
            </a:endParaRPr>
          </a:p>
        </p:txBody>
      </p:sp>
      <p:sp>
        <p:nvSpPr>
          <p:cNvPr id="8" name="Text 4">
            <a:extLst>
              <a:ext uri="{FF2B5EF4-FFF2-40B4-BE49-F238E27FC236}">
                <a16:creationId xmlns:a16="http://schemas.microsoft.com/office/drawing/2014/main" id="{01B7EE07-56F7-5181-063D-1E39AFA069D4}"/>
              </a:ext>
            </a:extLst>
          </p:cNvPr>
          <p:cNvSpPr/>
          <p:nvPr/>
        </p:nvSpPr>
        <p:spPr>
          <a:xfrm>
            <a:off x="9486280" y="906780"/>
            <a:ext cx="3005614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>
              <a:solidFill>
                <a:srgbClr val="E0D6DE"/>
              </a:solidFill>
              <a:latin typeface="Noto Sans TC"/>
              <a:ea typeface="Noto Sans TC"/>
            </a:endParaRPr>
          </a:p>
        </p:txBody>
      </p:sp>
      <p:sp>
        <p:nvSpPr>
          <p:cNvPr id="10" name="Text 5">
            <a:extLst>
              <a:ext uri="{FF2B5EF4-FFF2-40B4-BE49-F238E27FC236}">
                <a16:creationId xmlns:a16="http://schemas.microsoft.com/office/drawing/2014/main" id="{2F5E77B3-5858-DB0B-126D-0812DC1B1F68}"/>
              </a:ext>
            </a:extLst>
          </p:cNvPr>
          <p:cNvSpPr/>
          <p:nvPr/>
        </p:nvSpPr>
        <p:spPr>
          <a:xfrm>
            <a:off x="3530441" y="171938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endParaRPr lang="en-US" sz="2200">
              <a:solidFill>
                <a:srgbClr val="E0D6DE"/>
              </a:solidFill>
              <a:latin typeface="Sora Medium"/>
              <a:cs typeface="Sora Medium"/>
            </a:endParaRPr>
          </a:p>
        </p:txBody>
      </p:sp>
      <p:sp>
        <p:nvSpPr>
          <p:cNvPr id="11" name="Text 6">
            <a:extLst>
              <a:ext uri="{FF2B5EF4-FFF2-40B4-BE49-F238E27FC236}">
                <a16:creationId xmlns:a16="http://schemas.microsoft.com/office/drawing/2014/main" id="{EDC63F31-607B-B9A1-E9C8-D484A20935D1}"/>
              </a:ext>
            </a:extLst>
          </p:cNvPr>
          <p:cNvSpPr/>
          <p:nvPr/>
        </p:nvSpPr>
        <p:spPr>
          <a:xfrm>
            <a:off x="7043103" y="1443990"/>
            <a:ext cx="3005614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>
              <a:solidFill>
                <a:srgbClr val="E0D6DE"/>
              </a:solidFill>
              <a:latin typeface="Noto Sans TC"/>
              <a:ea typeface="Noto Sans TC"/>
            </a:endParaRPr>
          </a:p>
        </p:txBody>
      </p:sp>
      <p:sp>
        <p:nvSpPr>
          <p:cNvPr id="13" name="Text 7">
            <a:extLst>
              <a:ext uri="{FF2B5EF4-FFF2-40B4-BE49-F238E27FC236}">
                <a16:creationId xmlns:a16="http://schemas.microsoft.com/office/drawing/2014/main" id="{6DBAA67D-A337-F968-B09A-3A652928E09E}"/>
              </a:ext>
            </a:extLst>
          </p:cNvPr>
          <p:cNvSpPr/>
          <p:nvPr/>
        </p:nvSpPr>
        <p:spPr>
          <a:xfrm>
            <a:off x="6599490" y="2176582"/>
            <a:ext cx="3005614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endParaRPr lang="en-US" sz="2200">
              <a:solidFill>
                <a:srgbClr val="E0D6DE"/>
              </a:solidFill>
              <a:latin typeface="Sora Medium"/>
              <a:cs typeface="Sora Medium"/>
            </a:endParaRPr>
          </a:p>
        </p:txBody>
      </p:sp>
      <p:sp>
        <p:nvSpPr>
          <p:cNvPr id="14" name="Text 8">
            <a:extLst>
              <a:ext uri="{FF2B5EF4-FFF2-40B4-BE49-F238E27FC236}">
                <a16:creationId xmlns:a16="http://schemas.microsoft.com/office/drawing/2014/main" id="{83957977-5DF8-6019-BAAA-02A15988860E}"/>
              </a:ext>
            </a:extLst>
          </p:cNvPr>
          <p:cNvSpPr/>
          <p:nvPr/>
        </p:nvSpPr>
        <p:spPr>
          <a:xfrm>
            <a:off x="10371390" y="906780"/>
            <a:ext cx="3005614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>
              <a:solidFill>
                <a:srgbClr val="E0D6DE"/>
              </a:solidFill>
              <a:latin typeface="Noto Sans TC"/>
              <a:ea typeface="Noto Sans TC"/>
            </a:endParaRPr>
          </a:p>
        </p:txBody>
      </p:sp>
      <p:sp>
        <p:nvSpPr>
          <p:cNvPr id="24" name="Text 5">
            <a:extLst>
              <a:ext uri="{FF2B5EF4-FFF2-40B4-BE49-F238E27FC236}">
                <a16:creationId xmlns:a16="http://schemas.microsoft.com/office/drawing/2014/main" id="{8D55D04A-4E5C-AD8D-7EE7-14D92F6CE92F}"/>
              </a:ext>
            </a:extLst>
          </p:cNvPr>
          <p:cNvSpPr/>
          <p:nvPr/>
        </p:nvSpPr>
        <p:spPr>
          <a:xfrm>
            <a:off x="1335881" y="541127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750"/>
              </a:lnSpc>
              <a:buNone/>
            </a:pPr>
            <a:r>
              <a:rPr lang="en-US" sz="220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Foglalási Rendszer</a:t>
            </a:r>
            <a:endParaRPr lang="en-US" sz="2200"/>
          </a:p>
        </p:txBody>
      </p:sp>
      <p:sp>
        <p:nvSpPr>
          <p:cNvPr id="25" name="Text 6">
            <a:extLst>
              <a:ext uri="{FF2B5EF4-FFF2-40B4-BE49-F238E27FC236}">
                <a16:creationId xmlns:a16="http://schemas.microsoft.com/office/drawing/2014/main" id="{1DD6D57D-4B71-76C0-0679-29C9F8D7DEE7}"/>
              </a:ext>
            </a:extLst>
          </p:cNvPr>
          <p:cNvSpPr/>
          <p:nvPr/>
        </p:nvSpPr>
        <p:spPr>
          <a:xfrm>
            <a:off x="1335881" y="5901690"/>
            <a:ext cx="3005614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 bookings tábla kezeli az időpontfoglalásokat, összekapcsolva az edzőket és ügyfeleket, tárolva a foglalás részleteit.</a:t>
            </a:r>
            <a:endParaRPr lang="en-US" sz="1750"/>
          </a:p>
        </p:txBody>
      </p:sp>
      <p:sp>
        <p:nvSpPr>
          <p:cNvPr id="26" name="Text 7">
            <a:extLst>
              <a:ext uri="{FF2B5EF4-FFF2-40B4-BE49-F238E27FC236}">
                <a16:creationId xmlns:a16="http://schemas.microsoft.com/office/drawing/2014/main" id="{DB485BB7-DDEA-FB92-E991-D4473DE1E869}"/>
              </a:ext>
            </a:extLst>
          </p:cNvPr>
          <p:cNvSpPr/>
          <p:nvPr/>
        </p:nvSpPr>
        <p:spPr>
          <a:xfrm>
            <a:off x="9274110" y="4828342"/>
            <a:ext cx="3005614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750"/>
              </a:lnSpc>
              <a:buNone/>
            </a:pPr>
            <a:r>
              <a:rPr lang="en-US" sz="220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Közösségi Interakciók</a:t>
            </a:r>
            <a:endParaRPr lang="en-US" sz="2200"/>
          </a:p>
        </p:txBody>
      </p:sp>
      <p:sp>
        <p:nvSpPr>
          <p:cNvPr id="27" name="Text 8">
            <a:extLst>
              <a:ext uri="{FF2B5EF4-FFF2-40B4-BE49-F238E27FC236}">
                <a16:creationId xmlns:a16="http://schemas.microsoft.com/office/drawing/2014/main" id="{E3466C95-00C0-B7E9-7E25-9543CEF20AA6}"/>
              </a:ext>
            </a:extLst>
          </p:cNvPr>
          <p:cNvSpPr/>
          <p:nvPr/>
        </p:nvSpPr>
        <p:spPr>
          <a:xfrm>
            <a:off x="9274110" y="5673090"/>
            <a:ext cx="3005614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 posts, comments és likes táblák biztosítják a közösségi funkciók adatmodelljét, lehetővé téve a tartalmak megosztását és az interakciókat.</a:t>
            </a:r>
            <a:endParaRPr lang="en-US" sz="175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91E8079E-6CF2-AA2E-7442-D90AFFD7B1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138" y="1724978"/>
            <a:ext cx="5701665" cy="35223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1986643-BD96-5DE1-694B-68DBFC041D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1668" y="803107"/>
            <a:ext cx="4044115" cy="3904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0899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Egyéni</PresentationFormat>
  <Slides>19</Slides>
  <Notes>19</Notes>
  <HiddenSlides>0</HiddenSlides>
  <ScaleCrop>false</ScaleCrop>
  <HeadingPairs>
    <vt:vector size="4" baseType="variant">
      <vt:variant>
        <vt:lpstr>Téma</vt:lpstr>
      </vt:variant>
      <vt:variant>
        <vt:i4>1</vt:i4>
      </vt:variant>
      <vt:variant>
        <vt:lpstr>Diacímek</vt:lpstr>
      </vt:variant>
      <vt:variant>
        <vt:i4>19</vt:i4>
      </vt:variant>
    </vt:vector>
  </HeadingPairs>
  <TitlesOfParts>
    <vt:vector size="20" baseType="lpstr">
      <vt:lpstr>Office Theme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Pribelszki Dávid 589</cp:lastModifiedBy>
  <cp:revision>1</cp:revision>
  <dcterms:created xsi:type="dcterms:W3CDTF">2025-04-11T08:18:05Z</dcterms:created>
  <dcterms:modified xsi:type="dcterms:W3CDTF">2025-04-28T06:19:49Z</dcterms:modified>
</cp:coreProperties>
</file>